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16" r:id="rId1"/>
  </p:sldMasterIdLst>
  <p:notesMasterIdLst>
    <p:notesMasterId r:id="rId42"/>
  </p:notesMasterIdLst>
  <p:sldIdLst>
    <p:sldId id="256" r:id="rId2"/>
    <p:sldId id="260" r:id="rId3"/>
    <p:sldId id="259" r:id="rId4"/>
    <p:sldId id="257" r:id="rId5"/>
    <p:sldId id="295" r:id="rId6"/>
    <p:sldId id="296" r:id="rId7"/>
    <p:sldId id="261" r:id="rId8"/>
    <p:sldId id="262" r:id="rId9"/>
    <p:sldId id="263" r:id="rId10"/>
    <p:sldId id="265" r:id="rId11"/>
    <p:sldId id="264" r:id="rId12"/>
    <p:sldId id="266" r:id="rId13"/>
    <p:sldId id="267" r:id="rId14"/>
    <p:sldId id="268" r:id="rId15"/>
    <p:sldId id="269" r:id="rId16"/>
    <p:sldId id="270" r:id="rId17"/>
    <p:sldId id="271" r:id="rId18"/>
    <p:sldId id="273" r:id="rId19"/>
    <p:sldId id="274" r:id="rId20"/>
    <p:sldId id="275" r:id="rId21"/>
    <p:sldId id="276" r:id="rId22"/>
    <p:sldId id="277" r:id="rId23"/>
    <p:sldId id="279" r:id="rId24"/>
    <p:sldId id="280" r:id="rId25"/>
    <p:sldId id="300" r:id="rId26"/>
    <p:sldId id="281" r:id="rId27"/>
    <p:sldId id="282" r:id="rId28"/>
    <p:sldId id="283" r:id="rId29"/>
    <p:sldId id="284" r:id="rId30"/>
    <p:sldId id="287" r:id="rId31"/>
    <p:sldId id="288" r:id="rId32"/>
    <p:sldId id="289" r:id="rId33"/>
    <p:sldId id="290" r:id="rId34"/>
    <p:sldId id="298" r:id="rId35"/>
    <p:sldId id="297" r:id="rId36"/>
    <p:sldId id="291" r:id="rId37"/>
    <p:sldId id="292" r:id="rId38"/>
    <p:sldId id="293" r:id="rId39"/>
    <p:sldId id="294" r:id="rId40"/>
    <p:sldId id="299"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p:normalViewPr>
  <p:slideViewPr>
    <p:cSldViewPr snapToGrid="0">
      <p:cViewPr varScale="1">
        <p:scale>
          <a:sx n="73" d="100"/>
          <a:sy n="73" d="100"/>
        </p:scale>
        <p:origin x="798" y="72"/>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8947A4-D949-4CAE-9693-64E5810D8406}" type="datetimeFigureOut">
              <a:rPr lang="en-GB" smtClean="0"/>
              <a:t>04/05/2022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982131-F51A-4C0A-944E-2DBA82279414}" type="slidenum">
              <a:rPr lang="en-GB" smtClean="0"/>
              <a:t>‹#›</a:t>
            </a:fld>
            <a:endParaRPr lang="en-GB" dirty="0"/>
          </a:p>
        </p:txBody>
      </p:sp>
    </p:spTree>
    <p:extLst>
      <p:ext uri="{BB962C8B-B14F-4D97-AF65-F5344CB8AC3E}">
        <p14:creationId xmlns:p14="http://schemas.microsoft.com/office/powerpoint/2010/main" val="1297264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lvl="0"/>
            <a:fld id="{25B3F9D1-17A5-43DC-B11F-416FF4C650A4}" type="slidenum">
              <a:rPr lang="en-GB" smtClean="0"/>
              <a:t>11</a:t>
            </a:fld>
            <a:endParaRPr lang="en-GB" dirty="0"/>
          </a:p>
        </p:txBody>
      </p:sp>
    </p:spTree>
    <p:extLst>
      <p:ext uri="{BB962C8B-B14F-4D97-AF65-F5344CB8AC3E}">
        <p14:creationId xmlns:p14="http://schemas.microsoft.com/office/powerpoint/2010/main" val="1702905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49735D5-23E3-4FF4-9686-D9AC4577A3F6}" type="slidenum">
              <a:t>17</a:t>
            </a:fld>
            <a:endParaRPr lang="en-GB" sz="1200" b="0" i="0" u="none" strike="noStrike" kern="1200" cap="none" spc="0" baseline="0" dirty="0">
              <a:solidFill>
                <a:srgbClr val="000000"/>
              </a:solidFill>
              <a:uFillTx/>
              <a:latin typeface="Calibri"/>
            </a:endParaRPr>
          </a:p>
        </p:txBody>
      </p:sp>
    </p:spTree>
    <p:extLst>
      <p:ext uri="{BB962C8B-B14F-4D97-AF65-F5344CB8AC3E}">
        <p14:creationId xmlns:p14="http://schemas.microsoft.com/office/powerpoint/2010/main" val="4265372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lvl="0"/>
            <a:fld id="{25B3F9D1-17A5-43DC-B11F-416FF4C650A4}" type="slidenum">
              <a:rPr lang="en-GB" smtClean="0"/>
              <a:t>29</a:t>
            </a:fld>
            <a:endParaRPr lang="en-GB" dirty="0"/>
          </a:p>
        </p:txBody>
      </p:sp>
    </p:spTree>
    <p:extLst>
      <p:ext uri="{BB962C8B-B14F-4D97-AF65-F5344CB8AC3E}">
        <p14:creationId xmlns:p14="http://schemas.microsoft.com/office/powerpoint/2010/main" val="3567013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lvl="0"/>
            <a:fld id="{25B3F9D1-17A5-43DC-B11F-416FF4C650A4}" type="slidenum">
              <a:rPr lang="en-GB" smtClean="0"/>
              <a:t>30</a:t>
            </a:fld>
            <a:endParaRPr lang="en-GB" dirty="0"/>
          </a:p>
        </p:txBody>
      </p:sp>
    </p:spTree>
    <p:extLst>
      <p:ext uri="{BB962C8B-B14F-4D97-AF65-F5344CB8AC3E}">
        <p14:creationId xmlns:p14="http://schemas.microsoft.com/office/powerpoint/2010/main" val="3477690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lvl="0"/>
            <a:fld id="{25B3F9D1-17A5-43DC-B11F-416FF4C650A4}" type="slidenum">
              <a:rPr lang="en-GB" smtClean="0"/>
              <a:t>31</a:t>
            </a:fld>
            <a:endParaRPr lang="en-GB" dirty="0"/>
          </a:p>
        </p:txBody>
      </p:sp>
    </p:spTree>
    <p:extLst>
      <p:ext uri="{BB962C8B-B14F-4D97-AF65-F5344CB8AC3E}">
        <p14:creationId xmlns:p14="http://schemas.microsoft.com/office/powerpoint/2010/main" val="3229046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lvl="0"/>
            <a:fld id="{25B3F9D1-17A5-43DC-B11F-416FF4C650A4}" type="slidenum">
              <a:rPr lang="en-GB" smtClean="0"/>
              <a:t>32</a:t>
            </a:fld>
            <a:endParaRPr lang="en-GB" dirty="0"/>
          </a:p>
        </p:txBody>
      </p:sp>
    </p:spTree>
    <p:extLst>
      <p:ext uri="{BB962C8B-B14F-4D97-AF65-F5344CB8AC3E}">
        <p14:creationId xmlns:p14="http://schemas.microsoft.com/office/powerpoint/2010/main" val="1687494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586B75A-687E-405C-8A0B-8D00578BA2C3}" type="datetimeFigureOut">
              <a:rPr lang="en-US" smtClean="0"/>
              <a:pPr/>
              <a:t>5/4/2022</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18546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582261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616234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583535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92618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8728887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0314375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94951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5575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4444398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82101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586B75A-687E-405C-8A0B-8D00578BA2C3}" type="datetimeFigureOut">
              <a:rPr lang="en-US" smtClean="0"/>
              <a:pPr/>
              <a:t>5/4/2022</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smtClean="0"/>
              <a:pPr/>
              <a:t>‹#›</a:t>
            </a:fld>
            <a:endParaRPr lang="en-US" dirty="0"/>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426913" y="243840"/>
            <a:ext cx="1662056" cy="1662056"/>
          </a:xfrm>
          <a:prstGeom prst="rect">
            <a:avLst/>
          </a:prstGeom>
        </p:spPr>
      </p:pic>
    </p:spTree>
    <p:extLst>
      <p:ext uri="{BB962C8B-B14F-4D97-AF65-F5344CB8AC3E}">
        <p14:creationId xmlns:p14="http://schemas.microsoft.com/office/powerpoint/2010/main" val="1840635147"/>
      </p:ext>
    </p:extLst>
  </p:cSld>
  <p:clrMap bg1="lt1" tx1="dk1" bg2="lt2" tx2="dk2" accent1="accent1" accent2="accent2" accent3="accent3" accent4="accent4" accent5="accent5" accent6="accent6" hlink="hlink" folHlink="folHlink"/>
  <p:sldLayoutIdLst>
    <p:sldLayoutId id="2147484217" r:id="rId1"/>
    <p:sldLayoutId id="2147484218" r:id="rId2"/>
    <p:sldLayoutId id="2147484219" r:id="rId3"/>
    <p:sldLayoutId id="2147484220" r:id="rId4"/>
    <p:sldLayoutId id="2147484221" r:id="rId5"/>
    <p:sldLayoutId id="2147484222" r:id="rId6"/>
    <p:sldLayoutId id="2147484223" r:id="rId7"/>
    <p:sldLayoutId id="2147484224" r:id="rId8"/>
    <p:sldLayoutId id="2147484225" r:id="rId9"/>
    <p:sldLayoutId id="2147484226" r:id="rId10"/>
    <p:sldLayoutId id="2147484227" r:id="rId11"/>
  </p:sldLayoutIdLst>
  <p:hf sldNum="0"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dacorumdspl.org.uk/" TargetMode="External"/><Relationship Id="rId2" Type="http://schemas.openxmlformats.org/officeDocument/2006/relationships/hyperlink" Target="https://www.hertfordshire.gov.uk/microsites/local-offer/the-hertfordshire-local-offer.aspx" TargetMode="Externa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g"/></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19.xml"/><Relationship Id="rId3" Type="http://schemas.openxmlformats.org/officeDocument/2006/relationships/slide" Target="slide8.xml"/><Relationship Id="rId7" Type="http://schemas.openxmlformats.org/officeDocument/2006/relationships/slide" Target="slide17.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slide" Target="slide13.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slide" Target="slide23.xml"/><Relationship Id="rId7" Type="http://schemas.openxmlformats.org/officeDocument/2006/relationships/slide" Target="slide27.xml"/><Relationship Id="rId2" Type="http://schemas.openxmlformats.org/officeDocument/2006/relationships/slide" Target="slide21.xml"/><Relationship Id="rId1" Type="http://schemas.openxmlformats.org/officeDocument/2006/relationships/slideLayout" Target="../slideLayouts/slideLayout2.xml"/><Relationship Id="rId6" Type="http://schemas.openxmlformats.org/officeDocument/2006/relationships/slide" Target="slide26.xml"/><Relationship Id="rId5" Type="http://schemas.openxmlformats.org/officeDocument/2006/relationships/slide" Target="slide25.xml"/><Relationship Id="rId4" Type="http://schemas.openxmlformats.org/officeDocument/2006/relationships/slide" Target="slide24.xml"/></Relationships>
</file>

<file path=ppt/slides/_rels/slide6.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slide" Target="slide29.xml"/><Relationship Id="rId1" Type="http://schemas.openxmlformats.org/officeDocument/2006/relationships/slideLayout" Target="../slideLayouts/slideLayout2.xml"/><Relationship Id="rId5" Type="http://schemas.openxmlformats.org/officeDocument/2006/relationships/slide" Target="slide33.xml"/><Relationship Id="rId4" Type="http://schemas.openxmlformats.org/officeDocument/2006/relationships/slide" Target="slide32.xml"/></Relationships>
</file>

<file path=ppt/slides/_rels/slide7.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 Target="slide37.xml"/><Relationship Id="rId7" Type="http://schemas.openxmlformats.org/officeDocument/2006/relationships/image" Target="../media/image3.jpeg"/><Relationship Id="rId2" Type="http://schemas.openxmlformats.org/officeDocument/2006/relationships/slide" Target="slide36.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slide" Target="slide39.xml"/><Relationship Id="rId4" Type="http://schemas.openxmlformats.org/officeDocument/2006/relationships/slide" Target="slide38.xml"/><Relationship Id="rId9"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24003" y="1122361"/>
            <a:ext cx="9144000" cy="2387598"/>
          </a:xfrm>
          <a:prstGeom prst="rect">
            <a:avLst/>
          </a:prstGeom>
        </p:spPr>
        <p:txBody>
          <a:bodyPr vert="horz" lIns="91440" tIns="45720" rIns="91440" bIns="45720" rtlCol="0" anchor="b">
            <a:normAutofit/>
          </a:bodyPr>
          <a:lstStyle>
            <a:lvl1pPr algn="ctr" defTabSz="914400" rtl="0" eaLnBrk="1" latinLnBrk="0" hangingPunct="1">
              <a:lnSpc>
                <a:spcPct val="85000"/>
              </a:lnSpc>
              <a:spcBef>
                <a:spcPct val="0"/>
              </a:spcBef>
              <a:buNone/>
              <a:defRPr sz="7200" b="1" kern="1200" cap="all" baseline="0">
                <a:solidFill>
                  <a:srgbClr val="FFFFFF"/>
                </a:solidFill>
                <a:latin typeface="+mj-lt"/>
                <a:ea typeface="+mj-ea"/>
                <a:cs typeface="+mj-cs"/>
              </a:defRPr>
            </a:lvl1pPr>
          </a:lstStyle>
          <a:p>
            <a:r>
              <a:rPr lang="en-GB" dirty="0" smtClean="0"/>
              <a:t>SEN Information Report</a:t>
            </a:r>
            <a:endParaRPr lang="en-GB" dirty="0"/>
          </a:p>
        </p:txBody>
      </p:sp>
      <p:sp>
        <p:nvSpPr>
          <p:cNvPr id="2" name="AutoShape 2" descr="Gaddesden Row JMI - The new look Class Scotland | Facebook"/>
          <p:cNvSpPr>
            <a:spLocks noChangeAspect="1" noChangeArrowheads="1"/>
          </p:cNvSpPr>
          <p:nvPr/>
        </p:nvSpPr>
        <p:spPr bwMode="auto">
          <a:xfrm>
            <a:off x="691152" y="12532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875" y="334099"/>
            <a:ext cx="2143125" cy="2143125"/>
          </a:xfrm>
          <a:prstGeom prst="rect">
            <a:avLst/>
          </a:prstGeom>
        </p:spPr>
      </p:pic>
    </p:spTree>
    <p:extLst>
      <p:ext uri="{BB962C8B-B14F-4D97-AF65-F5344CB8AC3E}">
        <p14:creationId xmlns:p14="http://schemas.microsoft.com/office/powerpoint/2010/main" val="3217913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838203" y="609600"/>
            <a:ext cx="9875520" cy="1356360"/>
          </a:xfrm>
        </p:spPr>
        <p:txBody>
          <a:bodyPr>
            <a:normAutofit fontScale="90000"/>
          </a:bodyPr>
          <a:lstStyle/>
          <a:p>
            <a:pPr lvl="0"/>
            <a:r>
              <a:rPr lang="en-GB" sz="3600" dirty="0"/>
              <a:t>How does </a:t>
            </a:r>
            <a:r>
              <a:rPr lang="en-GB" sz="3600" dirty="0" err="1" smtClean="0"/>
              <a:t>Gaddesden</a:t>
            </a:r>
            <a:r>
              <a:rPr lang="en-GB" sz="3600" dirty="0" smtClean="0"/>
              <a:t> Row JMI School </a:t>
            </a:r>
            <a:r>
              <a:rPr lang="en-GB" sz="3600" dirty="0"/>
              <a:t>know if children need extra help and what should I do if I think my child may have Special Educational Needs?</a:t>
            </a:r>
          </a:p>
        </p:txBody>
      </p:sp>
      <p:sp>
        <p:nvSpPr>
          <p:cNvPr id="3" name="Content Placeholder 2"/>
          <p:cNvSpPr txBox="1">
            <a:spLocks noGrp="1"/>
          </p:cNvSpPr>
          <p:nvPr>
            <p:ph idx="1"/>
          </p:nvPr>
        </p:nvSpPr>
        <p:spPr>
          <a:xfrm>
            <a:off x="838203" y="2335075"/>
            <a:ext cx="10515600" cy="4351336"/>
          </a:xfrm>
        </p:spPr>
        <p:txBody>
          <a:bodyPr/>
          <a:lstStyle/>
          <a:p>
            <a:pPr lvl="0">
              <a:lnSpc>
                <a:spcPct val="80000"/>
              </a:lnSpc>
              <a:buFont typeface="Wingdings" panose="05000000000000000000" pitchFamily="2" charset="2"/>
              <a:buChar char="v"/>
            </a:pPr>
            <a:r>
              <a:rPr lang="en-GB" dirty="0"/>
              <a:t>Teachers continuously assess pupils’ progress through daily observations, marking and feedback.</a:t>
            </a:r>
          </a:p>
          <a:p>
            <a:pPr lvl="0">
              <a:lnSpc>
                <a:spcPct val="80000"/>
              </a:lnSpc>
              <a:buFont typeface="Wingdings" panose="05000000000000000000" pitchFamily="2" charset="2"/>
              <a:buChar char="v"/>
            </a:pPr>
            <a:r>
              <a:rPr lang="en-GB" dirty="0"/>
              <a:t>Achievements are tracked using a variety of tools that enable teachers to check that pupils are making progress, in line with expectations for their age.</a:t>
            </a:r>
          </a:p>
          <a:p>
            <a:pPr lvl="0">
              <a:lnSpc>
                <a:spcPct val="80000"/>
              </a:lnSpc>
              <a:buFont typeface="Wingdings" panose="05000000000000000000" pitchFamily="2" charset="2"/>
              <a:buChar char="v"/>
            </a:pPr>
            <a:r>
              <a:rPr lang="en-GB" dirty="0"/>
              <a:t>Each term, teachers make formal judgments of pupils’ achievements.</a:t>
            </a:r>
          </a:p>
          <a:p>
            <a:pPr lvl="0">
              <a:lnSpc>
                <a:spcPct val="80000"/>
              </a:lnSpc>
              <a:buFont typeface="Wingdings" panose="05000000000000000000" pitchFamily="2" charset="2"/>
              <a:buChar char="v"/>
            </a:pPr>
            <a:r>
              <a:rPr lang="en-GB" dirty="0"/>
              <a:t>The progress of all pupils is then discussed with the </a:t>
            </a:r>
            <a:r>
              <a:rPr lang="en-GB" dirty="0" err="1" smtClean="0"/>
              <a:t>Headteacher</a:t>
            </a:r>
            <a:r>
              <a:rPr lang="en-GB" dirty="0" smtClean="0"/>
              <a:t> and </a:t>
            </a:r>
            <a:r>
              <a:rPr lang="en-GB" dirty="0"/>
              <a:t>SENCO every </a:t>
            </a:r>
            <a:r>
              <a:rPr lang="en-GB" dirty="0" smtClean="0"/>
              <a:t>term to discuss progress and barriers to learning.</a:t>
            </a:r>
            <a:endParaRPr lang="en-GB" dirty="0"/>
          </a:p>
          <a:p>
            <a:pPr lvl="0">
              <a:lnSpc>
                <a:spcPct val="80000"/>
              </a:lnSpc>
              <a:buFont typeface="Wingdings" panose="05000000000000000000" pitchFamily="2" charset="2"/>
              <a:buChar char="v"/>
            </a:pPr>
            <a:r>
              <a:rPr lang="en-GB" dirty="0"/>
              <a:t>Between these discussions, staff may bring concerns to the SENCO and/or Head </a:t>
            </a:r>
            <a:r>
              <a:rPr lang="en-GB" dirty="0" smtClean="0"/>
              <a:t>Teacher. </a:t>
            </a:r>
          </a:p>
          <a:p>
            <a:pPr lvl="0">
              <a:lnSpc>
                <a:spcPct val="80000"/>
              </a:lnSpc>
              <a:buFont typeface="Wingdings" panose="05000000000000000000" pitchFamily="2" charset="2"/>
              <a:buChar char="v"/>
            </a:pPr>
            <a:r>
              <a:rPr lang="en-GB" dirty="0"/>
              <a:t>There is </a:t>
            </a:r>
            <a:r>
              <a:rPr lang="en-GB" b="1" u="sng" dirty="0"/>
              <a:t>a graduated response </a:t>
            </a:r>
            <a:r>
              <a:rPr lang="en-GB" dirty="0"/>
              <a:t>to the identification and assessment of children falling behind age related expectations (ARE)</a:t>
            </a:r>
          </a:p>
        </p:txBody>
      </p:sp>
    </p:spTree>
    <p:extLst>
      <p:ext uri="{BB962C8B-B14F-4D97-AF65-F5344CB8AC3E}">
        <p14:creationId xmlns:p14="http://schemas.microsoft.com/office/powerpoint/2010/main" val="2316329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838203" y="609600"/>
            <a:ext cx="9875520" cy="1356360"/>
          </a:xfrm>
        </p:spPr>
        <p:txBody>
          <a:bodyPr>
            <a:normAutofit fontScale="90000"/>
          </a:bodyPr>
          <a:lstStyle/>
          <a:p>
            <a:pPr lvl="0"/>
            <a:r>
              <a:rPr lang="en-GB" sz="3600" dirty="0"/>
              <a:t>How does </a:t>
            </a:r>
            <a:r>
              <a:rPr lang="en-GB" sz="3600" dirty="0" err="1" smtClean="0"/>
              <a:t>Gaddesden</a:t>
            </a:r>
            <a:r>
              <a:rPr lang="en-GB" sz="3600" dirty="0" smtClean="0"/>
              <a:t> Row JMI School </a:t>
            </a:r>
            <a:r>
              <a:rPr lang="en-GB" sz="3600" dirty="0"/>
              <a:t>know if children need extra help and what should I do if I think my child may have Special Educational Needs?</a:t>
            </a:r>
          </a:p>
        </p:txBody>
      </p:sp>
      <p:sp>
        <p:nvSpPr>
          <p:cNvPr id="3" name="Content Placeholder 2"/>
          <p:cNvSpPr txBox="1">
            <a:spLocks noGrp="1"/>
          </p:cNvSpPr>
          <p:nvPr>
            <p:ph idx="1"/>
          </p:nvPr>
        </p:nvSpPr>
        <p:spPr>
          <a:xfrm>
            <a:off x="838203" y="2335075"/>
            <a:ext cx="10515600" cy="4351336"/>
          </a:xfrm>
        </p:spPr>
        <p:txBody>
          <a:bodyPr/>
          <a:lstStyle/>
          <a:p>
            <a:pPr>
              <a:lnSpc>
                <a:spcPct val="100000"/>
              </a:lnSpc>
              <a:buFont typeface="Wingdings" panose="05000000000000000000" pitchFamily="2" charset="2"/>
              <a:buChar char="v"/>
            </a:pPr>
            <a:r>
              <a:rPr lang="en-GB" dirty="0" smtClean="0"/>
              <a:t>Pupil voice is key in helping children with SEND needs, therefore the pupils views are always taken into consideration.</a:t>
            </a:r>
          </a:p>
          <a:p>
            <a:pPr>
              <a:lnSpc>
                <a:spcPct val="100000"/>
              </a:lnSpc>
              <a:buFont typeface="Wingdings" panose="05000000000000000000" pitchFamily="2" charset="2"/>
              <a:buChar char="v"/>
            </a:pPr>
            <a:r>
              <a:rPr lang="en-GB" dirty="0" smtClean="0"/>
              <a:t>Children have opportunities to articulate concerns or anxieties about their own learning. Children are taught to self-assess their own learning and enter into reflective conversations with teachers about their progress.</a:t>
            </a:r>
          </a:p>
          <a:p>
            <a:pPr>
              <a:lnSpc>
                <a:spcPct val="100000"/>
              </a:lnSpc>
              <a:buFont typeface="Wingdings" panose="05000000000000000000" pitchFamily="2" charset="2"/>
              <a:buChar char="v"/>
            </a:pPr>
            <a:endParaRPr lang="en-GB" dirty="0" smtClean="0"/>
          </a:p>
        </p:txBody>
      </p:sp>
    </p:spTree>
    <p:extLst>
      <p:ext uri="{BB962C8B-B14F-4D97-AF65-F5344CB8AC3E}">
        <p14:creationId xmlns:p14="http://schemas.microsoft.com/office/powerpoint/2010/main" val="1085216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33666" y="589708"/>
            <a:ext cx="9875520" cy="1356360"/>
          </a:xfrm>
        </p:spPr>
        <p:txBody>
          <a:bodyPr>
            <a:normAutofit fontScale="90000"/>
          </a:bodyPr>
          <a:lstStyle/>
          <a:p>
            <a:pPr lvl="0"/>
            <a:r>
              <a:rPr lang="en-GB" sz="3600" dirty="0"/>
              <a:t>How does </a:t>
            </a:r>
            <a:r>
              <a:rPr lang="en-GB" sz="3600" dirty="0" err="1" smtClean="0"/>
              <a:t>Gaddesden</a:t>
            </a:r>
            <a:r>
              <a:rPr lang="en-GB" sz="3600" dirty="0" smtClean="0"/>
              <a:t> Row JMI School </a:t>
            </a:r>
            <a:r>
              <a:rPr lang="en-GB" sz="3600" dirty="0"/>
              <a:t>know if children need extra help and what should I do if I think my child may have Special Educational Needs?</a:t>
            </a:r>
          </a:p>
        </p:txBody>
      </p:sp>
      <p:sp>
        <p:nvSpPr>
          <p:cNvPr id="3" name="Content Placeholder 4"/>
          <p:cNvSpPr txBox="1">
            <a:spLocks noGrp="1"/>
          </p:cNvSpPr>
          <p:nvPr>
            <p:ph idx="1"/>
          </p:nvPr>
        </p:nvSpPr>
        <p:spPr>
          <a:xfrm>
            <a:off x="633666" y="1946068"/>
            <a:ext cx="10515600" cy="1400897"/>
          </a:xfrm>
        </p:spPr>
        <p:txBody>
          <a:bodyPr>
            <a:normAutofit/>
          </a:bodyPr>
          <a:lstStyle/>
          <a:p>
            <a:pPr marL="0" lvl="0" indent="0">
              <a:buNone/>
            </a:pPr>
            <a:r>
              <a:rPr lang="en-GB" dirty="0"/>
              <a:t>Before identifying a child as needed SEND Support, the class teacher </a:t>
            </a:r>
            <a:r>
              <a:rPr lang="en-GB" dirty="0" smtClean="0"/>
              <a:t>and </a:t>
            </a:r>
            <a:r>
              <a:rPr lang="en-GB" dirty="0"/>
              <a:t>SENCO, will establish a clear analysis of the pupil’s needs drawing on the following:</a:t>
            </a:r>
          </a:p>
        </p:txBody>
      </p:sp>
      <p:pic>
        <p:nvPicPr>
          <p:cNvPr id="4" name="Content Placeholder 3">
            <a:extLst>
              <a:ext uri="{FF2B5EF4-FFF2-40B4-BE49-F238E27FC236}">
                <a16:creationId xmlns:a16="http://schemas.microsoft.com/office/drawing/2014/main" id="{00000000-0000-0000-0000-000000000000}"/>
              </a:ext>
            </a:extLst>
          </p:cNvPr>
          <p:cNvPicPr>
            <a:picLocks noChangeAspect="1"/>
          </p:cNvPicPr>
          <p:nvPr/>
        </p:nvPicPr>
        <p:blipFill>
          <a:blip r:embed="rId2"/>
          <a:srcRect l="32671" t="49603" r="31547" b="22778"/>
          <a:stretch>
            <a:fillRect/>
          </a:stretch>
        </p:blipFill>
        <p:spPr>
          <a:xfrm>
            <a:off x="2090177" y="3053711"/>
            <a:ext cx="7602577" cy="3299228"/>
          </a:xfrm>
          <a:prstGeom prst="rect">
            <a:avLst/>
          </a:prstGeom>
          <a:noFill/>
          <a:ln cap="flat">
            <a:noFill/>
          </a:ln>
        </p:spPr>
      </p:pic>
    </p:spTree>
    <p:extLst>
      <p:ext uri="{BB962C8B-B14F-4D97-AF65-F5344CB8AC3E}">
        <p14:creationId xmlns:p14="http://schemas.microsoft.com/office/powerpoint/2010/main" val="4198240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984753" y="0"/>
            <a:ext cx="9875520" cy="1356360"/>
          </a:xfrm>
        </p:spPr>
        <p:txBody>
          <a:bodyPr/>
          <a:lstStyle/>
          <a:p>
            <a:pPr lvl="0"/>
            <a:r>
              <a:rPr lang="en-GB" dirty="0"/>
              <a:t>How will staff support my child?</a:t>
            </a:r>
          </a:p>
        </p:txBody>
      </p:sp>
      <p:sp>
        <p:nvSpPr>
          <p:cNvPr id="3" name="Content Placeholder 2"/>
          <p:cNvSpPr txBox="1">
            <a:spLocks noGrp="1"/>
          </p:cNvSpPr>
          <p:nvPr>
            <p:ph idx="1"/>
          </p:nvPr>
        </p:nvSpPr>
        <p:spPr>
          <a:xfrm>
            <a:off x="691652" y="1196535"/>
            <a:ext cx="10168621" cy="4296061"/>
          </a:xfrm>
        </p:spPr>
        <p:txBody>
          <a:bodyPr>
            <a:noAutofit/>
          </a:bodyPr>
          <a:lstStyle/>
          <a:p>
            <a:pPr lvl="0">
              <a:lnSpc>
                <a:spcPct val="100000"/>
              </a:lnSpc>
              <a:buFont typeface="Wingdings" panose="05000000000000000000" pitchFamily="2" charset="2"/>
              <a:buChar char="v"/>
            </a:pPr>
            <a:r>
              <a:rPr lang="en-GB" dirty="0"/>
              <a:t>Teachers are responsible for the learning and progress of all the children in their class.</a:t>
            </a:r>
          </a:p>
          <a:p>
            <a:pPr lvl="0">
              <a:lnSpc>
                <a:spcPct val="100000"/>
              </a:lnSpc>
              <a:buFont typeface="Wingdings" panose="05000000000000000000" pitchFamily="2" charset="2"/>
              <a:buChar char="v"/>
            </a:pPr>
            <a:r>
              <a:rPr lang="en-GB" dirty="0"/>
              <a:t>The school strongly prioritises the provision of high quality, whole class teaching. </a:t>
            </a:r>
            <a:r>
              <a:rPr lang="en-GB" b="1" dirty="0">
                <a:solidFill>
                  <a:srgbClr val="0070C0"/>
                </a:solidFill>
              </a:rPr>
              <a:t>This is the first and most important provision for all children, no amount of intervention and specialist support can compensate if this provision is not right.</a:t>
            </a:r>
          </a:p>
          <a:p>
            <a:pPr lvl="0">
              <a:lnSpc>
                <a:spcPct val="100000"/>
              </a:lnSpc>
              <a:buFont typeface="Wingdings" panose="05000000000000000000" pitchFamily="2" charset="2"/>
              <a:buChar char="v"/>
            </a:pPr>
            <a:r>
              <a:rPr lang="en-GB" dirty="0"/>
              <a:t>Leaders closely monitor the quality of provision and provide support, advice and training for teachers and learning support assistants.</a:t>
            </a:r>
          </a:p>
          <a:p>
            <a:pPr lvl="0">
              <a:lnSpc>
                <a:spcPct val="100000"/>
              </a:lnSpc>
              <a:buFont typeface="Wingdings" panose="05000000000000000000" pitchFamily="2" charset="2"/>
              <a:buChar char="v"/>
            </a:pPr>
            <a:r>
              <a:rPr lang="en-GB" dirty="0"/>
              <a:t>Children’s needs are supported by high ratios of adults to pupils in every class</a:t>
            </a:r>
            <a:r>
              <a:rPr lang="en-GB" dirty="0" smtClean="0"/>
              <a:t>.</a:t>
            </a:r>
          </a:p>
        </p:txBody>
      </p:sp>
    </p:spTree>
    <p:extLst>
      <p:ext uri="{BB962C8B-B14F-4D97-AF65-F5344CB8AC3E}">
        <p14:creationId xmlns:p14="http://schemas.microsoft.com/office/powerpoint/2010/main" val="2199700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1140351" y="228600"/>
            <a:ext cx="9875520" cy="1356360"/>
          </a:xfrm>
        </p:spPr>
        <p:txBody>
          <a:bodyPr/>
          <a:lstStyle/>
          <a:p>
            <a:pPr lvl="0"/>
            <a:r>
              <a:rPr lang="en-GB" dirty="0"/>
              <a:t>How will staff support my child?</a:t>
            </a:r>
          </a:p>
        </p:txBody>
      </p:sp>
      <p:sp>
        <p:nvSpPr>
          <p:cNvPr id="3" name="Content Placeholder 2"/>
          <p:cNvSpPr txBox="1">
            <a:spLocks noGrp="1"/>
          </p:cNvSpPr>
          <p:nvPr>
            <p:ph idx="1"/>
          </p:nvPr>
        </p:nvSpPr>
        <p:spPr/>
        <p:txBody>
          <a:bodyPr/>
          <a:lstStyle/>
          <a:p>
            <a:pPr lvl="0">
              <a:lnSpc>
                <a:spcPct val="100000"/>
              </a:lnSpc>
              <a:buFont typeface="Wingdings" panose="05000000000000000000" pitchFamily="2" charset="2"/>
              <a:buChar char="v"/>
            </a:pPr>
            <a:r>
              <a:rPr lang="en-GB" dirty="0"/>
              <a:t>Using </a:t>
            </a:r>
            <a:r>
              <a:rPr lang="en-GB" b="1" u="sng" dirty="0">
                <a:solidFill>
                  <a:srgbClr val="0070C0"/>
                </a:solidFill>
              </a:rPr>
              <a:t>our graduated approach</a:t>
            </a:r>
            <a:r>
              <a:rPr lang="en-GB" dirty="0"/>
              <a:t>, in the form of a four-part cycle of assess, plan, do and review, decisions and actions are made, revisited, refined and </a:t>
            </a:r>
            <a:r>
              <a:rPr lang="en-GB" dirty="0" smtClean="0"/>
              <a:t>revised.</a:t>
            </a:r>
          </a:p>
          <a:p>
            <a:pPr lvl="0">
              <a:lnSpc>
                <a:spcPct val="100000"/>
              </a:lnSpc>
              <a:buFont typeface="Wingdings" panose="05000000000000000000" pitchFamily="2" charset="2"/>
              <a:buChar char="v"/>
            </a:pPr>
            <a:r>
              <a:rPr lang="en-GB" dirty="0"/>
              <a:t>Children’s strengths are celebrated and used as a basis for learning</a:t>
            </a:r>
            <a:r>
              <a:rPr lang="en-GB" dirty="0" smtClean="0"/>
              <a:t>.</a:t>
            </a:r>
          </a:p>
          <a:p>
            <a:pPr lvl="0">
              <a:lnSpc>
                <a:spcPct val="100000"/>
              </a:lnSpc>
              <a:buFont typeface="Wingdings" panose="05000000000000000000" pitchFamily="2" charset="2"/>
              <a:buChar char="v"/>
            </a:pPr>
            <a:r>
              <a:rPr lang="en-GB" dirty="0"/>
              <a:t>The governing body also monitor the progress of children receiving special educational provision. Termly progress information is provided to the governors from the </a:t>
            </a:r>
            <a:r>
              <a:rPr lang="en-GB" dirty="0" err="1"/>
              <a:t>SENCo</a:t>
            </a:r>
            <a:r>
              <a:rPr lang="en-GB" dirty="0"/>
              <a:t> and there is a governor specifically assigned to monitor SEN. </a:t>
            </a:r>
            <a:endParaRPr lang="en-GB" dirty="0" smtClean="0"/>
          </a:p>
          <a:p>
            <a:pPr lvl="0">
              <a:lnSpc>
                <a:spcPct val="100000"/>
              </a:lnSpc>
              <a:buFont typeface="Wingdings" panose="05000000000000000000" pitchFamily="2" charset="2"/>
              <a:buChar char="v"/>
            </a:pPr>
            <a:endParaRPr lang="en-GB" dirty="0"/>
          </a:p>
        </p:txBody>
      </p:sp>
    </p:spTree>
    <p:extLst>
      <p:ext uri="{BB962C8B-B14F-4D97-AF65-F5344CB8AC3E}">
        <p14:creationId xmlns:p14="http://schemas.microsoft.com/office/powerpoint/2010/main" val="788484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dirty="0"/>
              <a:t>How will the SENCO support my child?</a:t>
            </a:r>
          </a:p>
        </p:txBody>
      </p:sp>
      <p:sp>
        <p:nvSpPr>
          <p:cNvPr id="3" name="Content Placeholder 2"/>
          <p:cNvSpPr txBox="1">
            <a:spLocks noGrp="1"/>
          </p:cNvSpPr>
          <p:nvPr>
            <p:ph idx="1"/>
          </p:nvPr>
        </p:nvSpPr>
        <p:spPr/>
        <p:txBody>
          <a:bodyPr>
            <a:normAutofit fontScale="62500" lnSpcReduction="20000"/>
          </a:bodyPr>
          <a:lstStyle/>
          <a:p>
            <a:pPr marL="0" lvl="0" indent="0">
              <a:lnSpc>
                <a:spcPct val="110000"/>
              </a:lnSpc>
              <a:buNone/>
            </a:pPr>
            <a:r>
              <a:rPr lang="en-GB" sz="2000" dirty="0"/>
              <a:t>The SENCO oversees and co-ordinates all special education provisions</a:t>
            </a:r>
            <a:r>
              <a:rPr lang="en-GB" sz="2000" dirty="0" smtClean="0"/>
              <a:t>. This </a:t>
            </a:r>
            <a:r>
              <a:rPr lang="en-GB" sz="2000" dirty="0"/>
              <a:t>happens through: </a:t>
            </a:r>
          </a:p>
          <a:p>
            <a:pPr lvl="0">
              <a:lnSpc>
                <a:spcPct val="110000"/>
              </a:lnSpc>
              <a:buFont typeface="Wingdings" panose="05000000000000000000" pitchFamily="2" charset="2"/>
              <a:buChar char="v"/>
            </a:pPr>
            <a:r>
              <a:rPr lang="en-GB" sz="2000" dirty="0"/>
              <a:t>termly pupil progress meetings</a:t>
            </a:r>
          </a:p>
          <a:p>
            <a:pPr lvl="0">
              <a:lnSpc>
                <a:spcPct val="110000"/>
              </a:lnSpc>
              <a:buFont typeface="Wingdings" panose="05000000000000000000" pitchFamily="2" charset="2"/>
              <a:buChar char="v"/>
            </a:pPr>
            <a:r>
              <a:rPr lang="en-GB" sz="2000" dirty="0"/>
              <a:t>SEN support reviews</a:t>
            </a:r>
          </a:p>
          <a:p>
            <a:pPr lvl="0">
              <a:lnSpc>
                <a:spcPct val="110000"/>
              </a:lnSpc>
              <a:buFont typeface="Wingdings" panose="05000000000000000000" pitchFamily="2" charset="2"/>
              <a:buChar char="v"/>
            </a:pPr>
            <a:r>
              <a:rPr lang="en-GB" sz="2000" dirty="0" smtClean="0"/>
              <a:t>discussions </a:t>
            </a:r>
            <a:r>
              <a:rPr lang="en-GB" sz="2000" dirty="0"/>
              <a:t>about SEND provision, </a:t>
            </a:r>
          </a:p>
          <a:p>
            <a:pPr lvl="0">
              <a:lnSpc>
                <a:spcPct val="110000"/>
              </a:lnSpc>
              <a:buFont typeface="Wingdings" panose="05000000000000000000" pitchFamily="2" charset="2"/>
              <a:buChar char="v"/>
            </a:pPr>
            <a:r>
              <a:rPr lang="en-GB" sz="2000" dirty="0" smtClean="0"/>
              <a:t>monitoring </a:t>
            </a:r>
            <a:r>
              <a:rPr lang="en-GB" sz="2000" dirty="0"/>
              <a:t>and evaluating provision</a:t>
            </a:r>
          </a:p>
          <a:p>
            <a:pPr lvl="0">
              <a:lnSpc>
                <a:spcPct val="110000"/>
              </a:lnSpc>
              <a:buFont typeface="Wingdings" panose="05000000000000000000" pitchFamily="2" charset="2"/>
              <a:buChar char="v"/>
            </a:pPr>
            <a:r>
              <a:rPr lang="en-GB" sz="2000" dirty="0" smtClean="0"/>
              <a:t>sharing </a:t>
            </a:r>
            <a:r>
              <a:rPr lang="en-GB" sz="2000" dirty="0"/>
              <a:t>best practice.</a:t>
            </a:r>
          </a:p>
          <a:p>
            <a:pPr marL="0" lvl="0" indent="0">
              <a:lnSpc>
                <a:spcPct val="110000"/>
              </a:lnSpc>
              <a:buNone/>
            </a:pPr>
            <a:r>
              <a:rPr lang="en-GB" sz="2000" dirty="0"/>
              <a:t>The SENCO also ensures that appropriate external </a:t>
            </a:r>
            <a:r>
              <a:rPr lang="en-GB" sz="2000" dirty="0" smtClean="0"/>
              <a:t>professionals </a:t>
            </a:r>
            <a:r>
              <a:rPr lang="en-GB" sz="2000" dirty="0"/>
              <a:t>are involved in planning provision. These </a:t>
            </a:r>
            <a:r>
              <a:rPr lang="en-GB" sz="2000" dirty="0" smtClean="0"/>
              <a:t>external </a:t>
            </a:r>
            <a:r>
              <a:rPr lang="en-GB" sz="2000" dirty="0"/>
              <a:t>professionals may include:</a:t>
            </a:r>
          </a:p>
          <a:p>
            <a:pPr lvl="0">
              <a:lnSpc>
                <a:spcPct val="110000"/>
              </a:lnSpc>
              <a:buFont typeface="Wingdings" panose="05000000000000000000" pitchFamily="2" charset="2"/>
              <a:buChar char="v"/>
            </a:pPr>
            <a:r>
              <a:rPr lang="en-GB" sz="2000" dirty="0"/>
              <a:t>Educational </a:t>
            </a:r>
            <a:r>
              <a:rPr lang="en-GB" sz="2000" dirty="0" smtClean="0"/>
              <a:t>Psychologist </a:t>
            </a:r>
            <a:r>
              <a:rPr lang="en-GB" sz="2000" dirty="0"/>
              <a:t>(EP)</a:t>
            </a:r>
          </a:p>
          <a:p>
            <a:pPr lvl="0">
              <a:lnSpc>
                <a:spcPct val="110000"/>
              </a:lnSpc>
              <a:buFont typeface="Wingdings" panose="05000000000000000000" pitchFamily="2" charset="2"/>
              <a:buChar char="v"/>
            </a:pPr>
            <a:r>
              <a:rPr lang="en-GB" sz="2000" dirty="0"/>
              <a:t>Speech and Language Therapist (SaLT)</a:t>
            </a:r>
          </a:p>
          <a:p>
            <a:pPr lvl="0">
              <a:lnSpc>
                <a:spcPct val="110000"/>
              </a:lnSpc>
              <a:buFont typeface="Wingdings" panose="05000000000000000000" pitchFamily="2" charset="2"/>
              <a:buChar char="v"/>
            </a:pPr>
            <a:r>
              <a:rPr lang="en-GB" sz="2000" dirty="0"/>
              <a:t>Occupational Therapist (OT)</a:t>
            </a:r>
          </a:p>
          <a:p>
            <a:pPr lvl="0">
              <a:lnSpc>
                <a:spcPct val="110000"/>
              </a:lnSpc>
              <a:buFont typeface="Wingdings" panose="05000000000000000000" pitchFamily="2" charset="2"/>
              <a:buChar char="v"/>
            </a:pPr>
            <a:r>
              <a:rPr lang="en-GB" sz="2000" dirty="0"/>
              <a:t>Advisory Teacher (Autism, Learning difficulties)</a:t>
            </a:r>
          </a:p>
        </p:txBody>
      </p:sp>
    </p:spTree>
    <p:extLst>
      <p:ext uri="{BB962C8B-B14F-4D97-AF65-F5344CB8AC3E}">
        <p14:creationId xmlns:p14="http://schemas.microsoft.com/office/powerpoint/2010/main" val="3302112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dirty="0" smtClean="0"/>
              <a:t>How will I know how my child is doing?</a:t>
            </a:r>
            <a:endParaRPr lang="en-GB" dirty="0"/>
          </a:p>
        </p:txBody>
      </p:sp>
      <p:sp>
        <p:nvSpPr>
          <p:cNvPr id="3" name="Content Placeholder 2"/>
          <p:cNvSpPr txBox="1">
            <a:spLocks noGrp="1"/>
          </p:cNvSpPr>
          <p:nvPr>
            <p:ph idx="1"/>
          </p:nvPr>
        </p:nvSpPr>
        <p:spPr/>
        <p:txBody>
          <a:bodyPr>
            <a:normAutofit fontScale="92500" lnSpcReduction="20000"/>
          </a:bodyPr>
          <a:lstStyle/>
          <a:p>
            <a:pPr lvl="0">
              <a:lnSpc>
                <a:spcPct val="110000"/>
              </a:lnSpc>
              <a:buFont typeface="Wingdings" panose="05000000000000000000" pitchFamily="2" charset="2"/>
              <a:buChar char="v"/>
            </a:pPr>
            <a:r>
              <a:rPr lang="en-GB" sz="2000" dirty="0"/>
              <a:t>How your child is doing is an ongoing conversation between parents, carers and school staff.</a:t>
            </a:r>
          </a:p>
          <a:p>
            <a:pPr lvl="0">
              <a:lnSpc>
                <a:spcPct val="110000"/>
              </a:lnSpc>
              <a:buFont typeface="Wingdings" panose="05000000000000000000" pitchFamily="2" charset="2"/>
              <a:buChar char="v"/>
            </a:pPr>
            <a:r>
              <a:rPr lang="en-GB" sz="2000" dirty="0"/>
              <a:t>You will be able to speak to your child’s class teacher on formal occasions through ‘parents evening’.</a:t>
            </a:r>
          </a:p>
          <a:p>
            <a:pPr lvl="0">
              <a:lnSpc>
                <a:spcPct val="110000"/>
              </a:lnSpc>
              <a:buFont typeface="Wingdings" panose="05000000000000000000" pitchFamily="2" charset="2"/>
              <a:buChar char="v"/>
            </a:pPr>
            <a:r>
              <a:rPr lang="en-GB" sz="2000" dirty="0"/>
              <a:t>During ‘parents evening’ you will be provided with an overview of your child’s curriculum </a:t>
            </a:r>
            <a:r>
              <a:rPr lang="en-GB" sz="2000" dirty="0" smtClean="0"/>
              <a:t>achievements.</a:t>
            </a:r>
          </a:p>
          <a:p>
            <a:pPr lvl="0">
              <a:lnSpc>
                <a:spcPct val="110000"/>
              </a:lnSpc>
              <a:buFont typeface="Wingdings" panose="05000000000000000000" pitchFamily="2" charset="2"/>
              <a:buChar char="v"/>
            </a:pPr>
            <a:r>
              <a:rPr lang="en-GB" sz="2000" dirty="0" smtClean="0"/>
              <a:t>Assess</a:t>
            </a:r>
            <a:r>
              <a:rPr lang="en-GB" sz="2000" dirty="0"/>
              <a:t>, Plan, Do, Review </a:t>
            </a:r>
            <a:r>
              <a:rPr lang="en-GB" sz="2000" dirty="0" smtClean="0"/>
              <a:t>meeting with the </a:t>
            </a:r>
            <a:r>
              <a:rPr lang="en-GB" sz="2000" dirty="0" err="1" smtClean="0"/>
              <a:t>SENCo</a:t>
            </a:r>
            <a:endParaRPr lang="en-GB" sz="2000" dirty="0"/>
          </a:p>
          <a:p>
            <a:pPr lvl="0">
              <a:lnSpc>
                <a:spcPct val="110000"/>
              </a:lnSpc>
              <a:buFont typeface="Wingdings" panose="05000000000000000000" pitchFamily="2" charset="2"/>
              <a:buChar char="v"/>
            </a:pPr>
            <a:r>
              <a:rPr lang="en-GB" sz="2000" dirty="0" smtClean="0"/>
              <a:t>You </a:t>
            </a:r>
            <a:r>
              <a:rPr lang="en-GB" sz="2000" dirty="0"/>
              <a:t>will be provided with a written report in </a:t>
            </a:r>
            <a:r>
              <a:rPr lang="en-GB" sz="2000" dirty="0" smtClean="0"/>
              <a:t>July.</a:t>
            </a:r>
          </a:p>
          <a:p>
            <a:pPr lvl="0">
              <a:lnSpc>
                <a:spcPct val="110000"/>
              </a:lnSpc>
              <a:buFont typeface="Wingdings" panose="05000000000000000000" pitchFamily="2" charset="2"/>
              <a:buChar char="v"/>
            </a:pPr>
            <a:r>
              <a:rPr lang="en-GB" sz="2000" dirty="0" smtClean="0"/>
              <a:t>Education</a:t>
            </a:r>
            <a:r>
              <a:rPr lang="en-GB" sz="2000" dirty="0"/>
              <a:t>, Health and Care plan initial meeting and reviews, when </a:t>
            </a:r>
            <a:r>
              <a:rPr lang="en-GB" sz="2000" dirty="0" smtClean="0"/>
              <a:t>appropriate.</a:t>
            </a:r>
            <a:endParaRPr lang="en-GB" sz="2000" dirty="0"/>
          </a:p>
          <a:p>
            <a:pPr lvl="0">
              <a:lnSpc>
                <a:spcPct val="110000"/>
              </a:lnSpc>
              <a:buFont typeface="Wingdings" panose="05000000000000000000" pitchFamily="2" charset="2"/>
              <a:buChar char="v"/>
            </a:pPr>
            <a:r>
              <a:rPr lang="en-GB" sz="2000" dirty="0" smtClean="0"/>
              <a:t>Informal </a:t>
            </a:r>
            <a:r>
              <a:rPr lang="en-GB" sz="2000" dirty="0"/>
              <a:t>opportunities to talk to teachers, Head Teacher, SENCO and other staff arise </a:t>
            </a:r>
            <a:r>
              <a:rPr lang="en-GB" sz="2000" dirty="0" smtClean="0"/>
              <a:t>throughout the week, </a:t>
            </a:r>
            <a:r>
              <a:rPr lang="en-GB" sz="2000" dirty="0"/>
              <a:t>as all teachers and the Headship team are in the playground </a:t>
            </a:r>
            <a:r>
              <a:rPr lang="en-GB" sz="2000" dirty="0" smtClean="0"/>
              <a:t>often.</a:t>
            </a:r>
            <a:endParaRPr lang="en-GB" sz="2000" dirty="0"/>
          </a:p>
        </p:txBody>
      </p:sp>
    </p:spTree>
    <p:extLst>
      <p:ext uri="{BB962C8B-B14F-4D97-AF65-F5344CB8AC3E}">
        <p14:creationId xmlns:p14="http://schemas.microsoft.com/office/powerpoint/2010/main" val="1713970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424291" y="113314"/>
            <a:ext cx="10515600" cy="1325559"/>
          </a:xfrm>
        </p:spPr>
        <p:txBody>
          <a:bodyPr>
            <a:normAutofit/>
          </a:bodyPr>
          <a:lstStyle/>
          <a:p>
            <a:pPr lvl="0"/>
            <a:r>
              <a:rPr lang="en-GB" sz="2400" dirty="0"/>
              <a:t>How will the learning and development of provision be matched to my child’s needs?</a:t>
            </a:r>
          </a:p>
        </p:txBody>
      </p:sp>
      <p:sp>
        <p:nvSpPr>
          <p:cNvPr id="3" name="Text Box 1"/>
          <p:cNvSpPr txBox="1">
            <a:spLocks noGrp="1"/>
          </p:cNvSpPr>
          <p:nvPr>
            <p:ph idx="1"/>
          </p:nvPr>
        </p:nvSpPr>
        <p:spPr>
          <a:xfrm>
            <a:off x="494601" y="1155439"/>
            <a:ext cx="10001949" cy="1049431"/>
          </a:xfrm>
          <a:solidFill>
            <a:srgbClr val="FFFFFF"/>
          </a:solidFill>
          <a:ln w="6345">
            <a:solidFill>
              <a:srgbClr val="000000"/>
            </a:solidFill>
            <a:prstDash val="solid"/>
          </a:ln>
        </p:spPr>
        <p:txBody>
          <a:bodyPr>
            <a:noAutofit/>
          </a:bodyPr>
          <a:lstStyle/>
          <a:p>
            <a:pPr marL="0" lvl="0" indent="0">
              <a:lnSpc>
                <a:spcPct val="107000"/>
              </a:lnSpc>
              <a:spcAft>
                <a:spcPts val="800"/>
              </a:spcAft>
              <a:buNone/>
            </a:pPr>
            <a:r>
              <a:rPr lang="en-GB" sz="2000" dirty="0">
                <a:latin typeface="Calibri" pitchFamily="34"/>
                <a:cs typeface="Times New Roman" pitchFamily="18"/>
              </a:rPr>
              <a:t>For children receiving SEND support the class </a:t>
            </a:r>
            <a:r>
              <a:rPr lang="en-GB" sz="2000" dirty="0" smtClean="0">
                <a:latin typeface="Calibri" pitchFamily="34"/>
                <a:cs typeface="Times New Roman" pitchFamily="18"/>
              </a:rPr>
              <a:t>teacher </a:t>
            </a:r>
            <a:r>
              <a:rPr lang="en-GB" sz="2000" dirty="0">
                <a:latin typeface="Calibri" pitchFamily="34"/>
                <a:cs typeface="Times New Roman" pitchFamily="18"/>
              </a:rPr>
              <a:t>will use the four-part cycle to </a:t>
            </a:r>
            <a:r>
              <a:rPr lang="en-GB" sz="2000" dirty="0" smtClean="0">
                <a:latin typeface="Calibri" pitchFamily="34"/>
                <a:cs typeface="Times New Roman" pitchFamily="18"/>
              </a:rPr>
              <a:t>‘Assess</a:t>
            </a:r>
            <a:r>
              <a:rPr lang="en-GB" sz="2000" dirty="0">
                <a:latin typeface="Calibri" pitchFamily="34"/>
                <a:cs typeface="Times New Roman" pitchFamily="18"/>
              </a:rPr>
              <a:t>, </a:t>
            </a:r>
            <a:r>
              <a:rPr lang="en-GB" sz="2000" dirty="0" smtClean="0">
                <a:latin typeface="Calibri" pitchFamily="34"/>
                <a:cs typeface="Times New Roman" pitchFamily="18"/>
              </a:rPr>
              <a:t>Plan</a:t>
            </a:r>
            <a:r>
              <a:rPr lang="en-GB" sz="2000" dirty="0">
                <a:latin typeface="Calibri" pitchFamily="34"/>
                <a:cs typeface="Times New Roman" pitchFamily="18"/>
              </a:rPr>
              <a:t>, </a:t>
            </a:r>
            <a:r>
              <a:rPr lang="en-GB" sz="2000" dirty="0" smtClean="0">
                <a:latin typeface="Calibri" pitchFamily="34"/>
                <a:cs typeface="Times New Roman" pitchFamily="18"/>
              </a:rPr>
              <a:t>Do </a:t>
            </a:r>
            <a:r>
              <a:rPr lang="en-GB" sz="2000" dirty="0">
                <a:latin typeface="Calibri" pitchFamily="34"/>
                <a:cs typeface="Times New Roman" pitchFamily="18"/>
              </a:rPr>
              <a:t>and </a:t>
            </a:r>
            <a:r>
              <a:rPr lang="en-GB" sz="2000" dirty="0" smtClean="0">
                <a:latin typeface="Calibri" pitchFamily="34"/>
                <a:cs typeface="Times New Roman" pitchFamily="18"/>
              </a:rPr>
              <a:t>Review</a:t>
            </a:r>
            <a:r>
              <a:rPr lang="en-GB" sz="2000" dirty="0">
                <a:latin typeface="Calibri" pitchFamily="34"/>
                <a:cs typeface="Times New Roman" pitchFamily="18"/>
              </a:rPr>
              <a:t>’ children’s special educational needs. This process enables staff to </a:t>
            </a:r>
            <a:r>
              <a:rPr lang="en-GB" sz="2000" dirty="0" smtClean="0">
                <a:latin typeface="Calibri" pitchFamily="34"/>
                <a:cs typeface="Times New Roman" pitchFamily="18"/>
              </a:rPr>
              <a:t>monitor the provision, </a:t>
            </a:r>
            <a:r>
              <a:rPr lang="en-GB" sz="2000" dirty="0">
                <a:latin typeface="Calibri" pitchFamily="34"/>
                <a:cs typeface="Times New Roman" pitchFamily="18"/>
              </a:rPr>
              <a:t>support and progress of the </a:t>
            </a:r>
            <a:r>
              <a:rPr lang="en-GB" sz="2000" dirty="0" smtClean="0">
                <a:latin typeface="Calibri" pitchFamily="34"/>
                <a:cs typeface="Times New Roman" pitchFamily="18"/>
              </a:rPr>
              <a:t>pupil.</a:t>
            </a:r>
            <a:endParaRPr lang="en-GB" sz="2000" dirty="0">
              <a:latin typeface="Calibri" pitchFamily="34"/>
              <a:cs typeface="Times New Roman" pitchFamily="18"/>
            </a:endParaRPr>
          </a:p>
        </p:txBody>
      </p:sp>
      <p:pic>
        <p:nvPicPr>
          <p:cNvPr id="4" name="Picture 4">
            <a:extLst>
              <a:ext uri="{FF2B5EF4-FFF2-40B4-BE49-F238E27FC236}">
                <a16:creationId xmlns:a16="http://schemas.microsoft.com/office/drawing/2014/main" id="{00000000-0000-0000-0000-000000000000}"/>
              </a:ext>
            </a:extLst>
          </p:cNvPr>
          <p:cNvPicPr>
            <a:picLocks noChangeAspect="1"/>
          </p:cNvPicPr>
          <p:nvPr/>
        </p:nvPicPr>
        <p:blipFill>
          <a:blip r:embed="rId3"/>
          <a:srcRect l="19546" t="14300" r="19014" b="11079"/>
          <a:stretch>
            <a:fillRect/>
          </a:stretch>
        </p:blipFill>
        <p:spPr>
          <a:xfrm>
            <a:off x="3052842" y="2320399"/>
            <a:ext cx="5841770" cy="3989009"/>
          </a:xfrm>
          <a:prstGeom prst="rect">
            <a:avLst/>
          </a:prstGeom>
          <a:noFill/>
          <a:ln cap="flat">
            <a:noFill/>
          </a:ln>
        </p:spPr>
      </p:pic>
      <p:sp>
        <p:nvSpPr>
          <p:cNvPr id="5" name="Rectangle 7"/>
          <p:cNvSpPr/>
          <p:nvPr/>
        </p:nvSpPr>
        <p:spPr>
          <a:xfrm>
            <a:off x="424291" y="2640366"/>
            <a:ext cx="2247896" cy="3314700"/>
          </a:xfrm>
          <a:prstGeom prst="rect">
            <a:avLst/>
          </a:prstGeom>
          <a:solidFill>
            <a:srgbClr val="5B9BD5"/>
          </a:solidFill>
          <a:ln w="12701" cap="flat">
            <a:solidFill>
              <a:srgbClr val="41719C"/>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smtClean="0">
                <a:solidFill>
                  <a:srgbClr val="FFFFFF"/>
                </a:solidFill>
                <a:uFillTx/>
                <a:latin typeface="Calibri"/>
              </a:rPr>
              <a:t>There are termly planning meetings for children receiving special educational provisions.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FFFFFF"/>
              </a:solidFill>
              <a:uFillTx/>
              <a:latin typeface="Calibri"/>
            </a:endParaRPr>
          </a:p>
        </p:txBody>
      </p:sp>
      <p:sp>
        <p:nvSpPr>
          <p:cNvPr id="6" name="Rectangle 8"/>
          <p:cNvSpPr/>
          <p:nvPr/>
        </p:nvSpPr>
        <p:spPr>
          <a:xfrm>
            <a:off x="9391646" y="2640366"/>
            <a:ext cx="2247896" cy="3314700"/>
          </a:xfrm>
          <a:prstGeom prst="rect">
            <a:avLst/>
          </a:prstGeom>
          <a:solidFill>
            <a:srgbClr val="5B9BD5"/>
          </a:solidFill>
          <a:ln w="12701" cap="flat">
            <a:solidFill>
              <a:srgbClr val="41719C"/>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a:solidFill>
                  <a:srgbClr val="FFFFFF"/>
                </a:solidFill>
                <a:uFillTx/>
                <a:latin typeface="Calibri"/>
              </a:rPr>
              <a:t>These involve the parents, </a:t>
            </a:r>
            <a:r>
              <a:rPr lang="en-GB" sz="1800" b="0" i="0" u="none" strike="noStrike" kern="1200" cap="none" spc="0" baseline="0" dirty="0" smtClean="0">
                <a:solidFill>
                  <a:srgbClr val="FFFFFF"/>
                </a:solidFill>
                <a:uFillTx/>
                <a:latin typeface="Calibri"/>
              </a:rPr>
              <a:t>SENCO</a:t>
            </a:r>
            <a:r>
              <a:rPr lang="en-GB" dirty="0">
                <a:solidFill>
                  <a:srgbClr val="FFFFFF"/>
                </a:solidFill>
                <a:latin typeface="Calibri"/>
              </a:rPr>
              <a:t> </a:t>
            </a:r>
            <a:r>
              <a:rPr lang="en-GB" dirty="0" smtClean="0">
                <a:solidFill>
                  <a:srgbClr val="FFFFFF"/>
                </a:solidFill>
                <a:latin typeface="Calibri"/>
              </a:rPr>
              <a:t>and class teachers. </a:t>
            </a:r>
            <a:endParaRPr lang="en-GB" sz="1800" b="0" i="0" u="none" strike="noStrike" kern="1200" cap="none" spc="0" baseline="0" dirty="0">
              <a:solidFill>
                <a:srgbClr val="FFFFFF"/>
              </a:solidFill>
              <a:uFillTx/>
              <a:latin typeface="Calibri"/>
            </a:endParaRPr>
          </a:p>
        </p:txBody>
      </p:sp>
    </p:spTree>
    <p:extLst>
      <p:ext uri="{BB962C8B-B14F-4D97-AF65-F5344CB8AC3E}">
        <p14:creationId xmlns:p14="http://schemas.microsoft.com/office/powerpoint/2010/main" val="4057842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476253" y="1287821"/>
            <a:ext cx="10515600" cy="5094208"/>
          </a:xfrm>
        </p:spPr>
        <p:txBody>
          <a:bodyPr/>
          <a:lstStyle/>
          <a:p>
            <a:pPr marL="45720" indent="0">
              <a:buNone/>
            </a:pPr>
            <a:r>
              <a:rPr lang="en-GB" sz="2400" dirty="0" smtClean="0"/>
              <a:t>On daily basis:</a:t>
            </a:r>
            <a:endParaRPr lang="en-GB" dirty="0" smtClean="0"/>
          </a:p>
          <a:p>
            <a:pPr lvl="0">
              <a:buFont typeface="Wingdings" panose="05000000000000000000" pitchFamily="2" charset="2"/>
              <a:buChar char="v"/>
            </a:pPr>
            <a:r>
              <a:rPr lang="en-GB" dirty="0" smtClean="0"/>
              <a:t> Teachers assess the learning of all the pupils, and adjust their subsequent teaching accordingly.</a:t>
            </a:r>
          </a:p>
          <a:p>
            <a:pPr lvl="0">
              <a:buFont typeface="Wingdings" panose="05000000000000000000" pitchFamily="2" charset="2"/>
              <a:buChar char="v"/>
            </a:pPr>
            <a:r>
              <a:rPr lang="en-GB" dirty="0" smtClean="0"/>
              <a:t>Children’s needs are met by careful differentiation e.g.</a:t>
            </a:r>
          </a:p>
          <a:p>
            <a:pPr marL="0" lvl="0" indent="0">
              <a:buNone/>
            </a:pPr>
            <a:endParaRPr lang="en-GB" dirty="0"/>
          </a:p>
        </p:txBody>
      </p:sp>
      <p:sp>
        <p:nvSpPr>
          <p:cNvPr id="4" name="Oval 1"/>
          <p:cNvSpPr/>
          <p:nvPr/>
        </p:nvSpPr>
        <p:spPr>
          <a:xfrm>
            <a:off x="838203" y="3357140"/>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C000"/>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adjusting teaching and learning styles</a:t>
            </a:r>
            <a:endParaRPr lang="en-GB" sz="2000" b="0" i="0" u="none" strike="noStrike" kern="1200" cap="none" spc="0" baseline="0" dirty="0">
              <a:solidFill>
                <a:srgbClr val="000000"/>
              </a:solidFill>
              <a:uFillTx/>
              <a:latin typeface="Calibri"/>
            </a:endParaRPr>
          </a:p>
        </p:txBody>
      </p:sp>
      <p:sp>
        <p:nvSpPr>
          <p:cNvPr id="5" name="Oval 4"/>
          <p:cNvSpPr/>
          <p:nvPr/>
        </p:nvSpPr>
        <p:spPr>
          <a:xfrm>
            <a:off x="2362206" y="3357140"/>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A9D18E"/>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structure of the lesson</a:t>
            </a:r>
          </a:p>
        </p:txBody>
      </p:sp>
      <p:sp>
        <p:nvSpPr>
          <p:cNvPr id="6" name="Oval 5"/>
          <p:cNvSpPr/>
          <p:nvPr/>
        </p:nvSpPr>
        <p:spPr>
          <a:xfrm>
            <a:off x="3886199" y="3357140"/>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C000"/>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the resources provided</a:t>
            </a:r>
            <a:endParaRPr lang="en-GB" sz="2000" b="0" i="0" u="none" strike="noStrike" kern="1200" cap="none" spc="0" baseline="0" dirty="0">
              <a:solidFill>
                <a:srgbClr val="000000"/>
              </a:solidFill>
              <a:uFillTx/>
              <a:latin typeface="Calibri"/>
            </a:endParaRPr>
          </a:p>
        </p:txBody>
      </p:sp>
      <p:sp>
        <p:nvSpPr>
          <p:cNvPr id="7" name="Oval 6"/>
          <p:cNvSpPr/>
          <p:nvPr/>
        </p:nvSpPr>
        <p:spPr>
          <a:xfrm>
            <a:off x="5410202" y="3357140"/>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A9D18E"/>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the layout of the classroom</a:t>
            </a:r>
            <a:endParaRPr lang="en-GB" sz="2000" b="0" i="0" u="none" strike="noStrike" kern="1200" cap="none" spc="0" baseline="0" dirty="0">
              <a:solidFill>
                <a:srgbClr val="000000"/>
              </a:solidFill>
              <a:uFillTx/>
              <a:latin typeface="Calibri"/>
            </a:endParaRPr>
          </a:p>
        </p:txBody>
      </p:sp>
      <p:sp>
        <p:nvSpPr>
          <p:cNvPr id="8" name="Oval 7"/>
          <p:cNvSpPr/>
          <p:nvPr/>
        </p:nvSpPr>
        <p:spPr>
          <a:xfrm>
            <a:off x="6934206" y="3357140"/>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C000"/>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the pitch of the activities</a:t>
            </a:r>
          </a:p>
        </p:txBody>
      </p:sp>
      <p:sp>
        <p:nvSpPr>
          <p:cNvPr id="9" name="Oval 8"/>
          <p:cNvSpPr/>
          <p:nvPr/>
        </p:nvSpPr>
        <p:spPr>
          <a:xfrm>
            <a:off x="8458199" y="3357140"/>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A9D18E"/>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support from adults</a:t>
            </a:r>
          </a:p>
        </p:txBody>
      </p:sp>
      <p:sp>
        <p:nvSpPr>
          <p:cNvPr id="10" name="Oval 9"/>
          <p:cNvSpPr/>
          <p:nvPr/>
        </p:nvSpPr>
        <p:spPr>
          <a:xfrm>
            <a:off x="9982203" y="3357140"/>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C000"/>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pre-teaching of vocabulary and concepts</a:t>
            </a:r>
          </a:p>
        </p:txBody>
      </p:sp>
      <p:sp>
        <p:nvSpPr>
          <p:cNvPr id="11" name="Oval 10"/>
          <p:cNvSpPr/>
          <p:nvPr/>
        </p:nvSpPr>
        <p:spPr>
          <a:xfrm>
            <a:off x="3124203" y="4431094"/>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C000"/>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smtClean="0">
                <a:solidFill>
                  <a:srgbClr val="000000"/>
                </a:solidFill>
                <a:uFillTx/>
                <a:latin typeface="Calibri"/>
              </a:rPr>
              <a:t>Support</a:t>
            </a:r>
            <a:r>
              <a:rPr lang="en-GB" sz="1400" b="0" i="0" u="none" strike="noStrike" kern="1200" cap="none" spc="0" dirty="0" smtClean="0">
                <a:solidFill>
                  <a:srgbClr val="000000"/>
                </a:solidFill>
                <a:uFillTx/>
                <a:latin typeface="Calibri"/>
              </a:rPr>
              <a:t> from peers</a:t>
            </a:r>
            <a:endParaRPr lang="en-GB" sz="1400" b="0" i="0" u="none" strike="noStrike" kern="1200" cap="none" spc="0" baseline="0" dirty="0">
              <a:solidFill>
                <a:srgbClr val="000000"/>
              </a:solidFill>
              <a:uFillTx/>
              <a:latin typeface="Calibri"/>
            </a:endParaRPr>
          </a:p>
        </p:txBody>
      </p:sp>
      <p:sp>
        <p:nvSpPr>
          <p:cNvPr id="12" name="Oval 11"/>
          <p:cNvSpPr/>
          <p:nvPr/>
        </p:nvSpPr>
        <p:spPr>
          <a:xfrm>
            <a:off x="4676781" y="4431094"/>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8CBAD"/>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smtClean="0">
                <a:solidFill>
                  <a:srgbClr val="000000"/>
                </a:solidFill>
                <a:uFillTx/>
                <a:latin typeface="Calibri"/>
              </a:rPr>
              <a:t>sensory </a:t>
            </a:r>
            <a:r>
              <a:rPr lang="en-GB" sz="1400" b="0" i="0" u="none" strike="noStrike" kern="1200" cap="none" spc="0" baseline="0" dirty="0">
                <a:solidFill>
                  <a:srgbClr val="000000"/>
                </a:solidFill>
                <a:uFillTx/>
                <a:latin typeface="Calibri"/>
              </a:rPr>
              <a:t>breaks</a:t>
            </a:r>
            <a:endParaRPr lang="en-GB" sz="2000" b="0" i="0" u="none" strike="noStrike" kern="1200" cap="none" spc="0" baseline="0" dirty="0">
              <a:solidFill>
                <a:srgbClr val="000000"/>
              </a:solidFill>
              <a:uFillTx/>
              <a:latin typeface="Calibri"/>
            </a:endParaRPr>
          </a:p>
        </p:txBody>
      </p:sp>
      <p:sp>
        <p:nvSpPr>
          <p:cNvPr id="13" name="Oval 12"/>
          <p:cNvSpPr/>
          <p:nvPr/>
        </p:nvSpPr>
        <p:spPr>
          <a:xfrm>
            <a:off x="6229349" y="4431094"/>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C000"/>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IT</a:t>
            </a:r>
          </a:p>
        </p:txBody>
      </p:sp>
      <p:sp>
        <p:nvSpPr>
          <p:cNvPr id="14" name="Oval 13"/>
          <p:cNvSpPr/>
          <p:nvPr/>
        </p:nvSpPr>
        <p:spPr>
          <a:xfrm>
            <a:off x="7772399" y="4431094"/>
            <a:ext cx="1524003" cy="123825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8CBAD"/>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Visual support</a:t>
            </a:r>
          </a:p>
        </p:txBody>
      </p:sp>
      <p:sp>
        <p:nvSpPr>
          <p:cNvPr id="17" name="Title 1"/>
          <p:cNvSpPr txBox="1">
            <a:spLocks noGrp="1"/>
          </p:cNvSpPr>
          <p:nvPr>
            <p:ph type="title"/>
          </p:nvPr>
        </p:nvSpPr>
        <p:spPr>
          <a:xfrm>
            <a:off x="424291" y="113314"/>
            <a:ext cx="10515600" cy="1325559"/>
          </a:xfrm>
        </p:spPr>
        <p:txBody>
          <a:bodyPr>
            <a:normAutofit/>
          </a:bodyPr>
          <a:lstStyle/>
          <a:p>
            <a:pPr lvl="0"/>
            <a:r>
              <a:rPr lang="en-GB" sz="2400" dirty="0"/>
              <a:t>How will the learning and development of provision be matched to my child’s needs?</a:t>
            </a:r>
          </a:p>
        </p:txBody>
      </p:sp>
    </p:spTree>
    <p:extLst>
      <p:ext uri="{BB962C8B-B14F-4D97-AF65-F5344CB8AC3E}">
        <p14:creationId xmlns:p14="http://schemas.microsoft.com/office/powerpoint/2010/main" val="2575079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3600" dirty="0"/>
              <a:t>What support will there be for my child’s overall well-being?</a:t>
            </a:r>
          </a:p>
        </p:txBody>
      </p:sp>
      <p:sp>
        <p:nvSpPr>
          <p:cNvPr id="3" name="Content Placeholder 2"/>
          <p:cNvSpPr txBox="1">
            <a:spLocks noGrp="1"/>
          </p:cNvSpPr>
          <p:nvPr>
            <p:ph idx="1"/>
          </p:nvPr>
        </p:nvSpPr>
        <p:spPr/>
        <p:txBody>
          <a:bodyPr>
            <a:normAutofit fontScale="77500" lnSpcReduction="20000"/>
          </a:bodyPr>
          <a:lstStyle/>
          <a:p>
            <a:pPr marL="560070" lvl="0" indent="-514350">
              <a:lnSpc>
                <a:spcPct val="110000"/>
              </a:lnSpc>
              <a:buFont typeface="+mj-lt"/>
              <a:buAutoNum type="arabicPeriod"/>
            </a:pPr>
            <a:r>
              <a:rPr lang="en-GB" sz="2800" dirty="0"/>
              <a:t>The nature of </a:t>
            </a:r>
            <a:r>
              <a:rPr lang="en-GB" sz="2800" dirty="0" err="1"/>
              <a:t>Gaddesden</a:t>
            </a:r>
            <a:r>
              <a:rPr lang="en-GB" sz="2800" dirty="0"/>
              <a:t> Row allows the school to always support the emotional and social development of all pupils</a:t>
            </a:r>
            <a:r>
              <a:rPr lang="en-GB" sz="2800" dirty="0" smtClean="0"/>
              <a:t>.</a:t>
            </a:r>
          </a:p>
          <a:p>
            <a:pPr marL="560070" indent="-514350">
              <a:lnSpc>
                <a:spcPct val="110000"/>
              </a:lnSpc>
              <a:buFont typeface="+mj-lt"/>
              <a:buAutoNum type="arabicPeriod"/>
            </a:pPr>
            <a:r>
              <a:rPr lang="en-GB" sz="2800" dirty="0"/>
              <a:t>We work hard to develop children as well-rounded, happy, confident people.</a:t>
            </a:r>
          </a:p>
          <a:p>
            <a:pPr marL="560070" lvl="0" indent="-514350">
              <a:lnSpc>
                <a:spcPct val="110000"/>
              </a:lnSpc>
              <a:buFont typeface="+mj-lt"/>
              <a:buAutoNum type="arabicPeriod"/>
            </a:pPr>
            <a:r>
              <a:rPr lang="en-GB" sz="2800" dirty="0" smtClean="0"/>
              <a:t>The </a:t>
            </a:r>
            <a:r>
              <a:rPr lang="en-GB" sz="2800" dirty="0"/>
              <a:t>school has a zero tolerance of </a:t>
            </a:r>
            <a:r>
              <a:rPr lang="en-GB" sz="2800" dirty="0" smtClean="0"/>
              <a:t>bullying.</a:t>
            </a:r>
          </a:p>
          <a:p>
            <a:pPr marL="560070" lvl="0" indent="-514350">
              <a:lnSpc>
                <a:spcPct val="110000"/>
              </a:lnSpc>
              <a:buFont typeface="+mj-lt"/>
              <a:buAutoNum type="arabicPeriod"/>
            </a:pPr>
            <a:r>
              <a:rPr lang="en-GB" sz="2800" dirty="0"/>
              <a:t>The school has a policy on supporting pupils with medical conditions and has a successful history of working with pupils who require specialist medical </a:t>
            </a:r>
            <a:r>
              <a:rPr lang="en-GB" sz="2800" dirty="0" smtClean="0"/>
              <a:t>care</a:t>
            </a:r>
          </a:p>
          <a:p>
            <a:pPr marL="560070" lvl="0" indent="-514350">
              <a:lnSpc>
                <a:spcPct val="110000"/>
              </a:lnSpc>
              <a:buFont typeface="+mj-lt"/>
              <a:buAutoNum type="arabicPeriod"/>
            </a:pPr>
            <a:r>
              <a:rPr lang="en-GB" sz="2800" dirty="0"/>
              <a:t>All staff receive annual safeguarding refresher training and a Child Protection Lead and Deputy Lead who deal with child-protection cases.</a:t>
            </a:r>
          </a:p>
          <a:p>
            <a:pPr marL="560070" lvl="0" indent="-514350">
              <a:lnSpc>
                <a:spcPct val="110000"/>
              </a:lnSpc>
              <a:buFont typeface="+mj-lt"/>
              <a:buAutoNum type="arabicPeriod"/>
            </a:pPr>
            <a:endParaRPr lang="en-GB" sz="2800" dirty="0" smtClean="0"/>
          </a:p>
        </p:txBody>
      </p:sp>
    </p:spTree>
    <p:extLst>
      <p:ext uri="{BB962C8B-B14F-4D97-AF65-F5344CB8AC3E}">
        <p14:creationId xmlns:p14="http://schemas.microsoft.com/office/powerpoint/2010/main" val="1590892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1143000" y="1008017"/>
            <a:ext cx="8745583" cy="1049383"/>
          </a:xfrm>
        </p:spPr>
        <p:txBody>
          <a:bodyPr>
            <a:normAutofit fontScale="90000"/>
          </a:bodyPr>
          <a:lstStyle/>
          <a:p>
            <a:pPr lvl="0"/>
            <a:r>
              <a:rPr lang="en-GB" sz="4000" dirty="0"/>
              <a:t>At </a:t>
            </a:r>
            <a:r>
              <a:rPr lang="en-GB" sz="4000" dirty="0" err="1" smtClean="0"/>
              <a:t>Gaddesden</a:t>
            </a:r>
            <a:r>
              <a:rPr lang="en-GB" sz="4000" dirty="0" smtClean="0"/>
              <a:t> Row </a:t>
            </a:r>
            <a:r>
              <a:rPr lang="en-GB" sz="4000" dirty="0"/>
              <a:t>Primary School we…</a:t>
            </a:r>
            <a:r>
              <a:rPr lang="en-GB" dirty="0"/>
              <a:t/>
            </a:r>
            <a:br>
              <a:rPr lang="en-GB" dirty="0"/>
            </a:br>
            <a:endParaRPr lang="en-GB" dirty="0"/>
          </a:p>
        </p:txBody>
      </p:sp>
      <p:sp>
        <p:nvSpPr>
          <p:cNvPr id="3" name="Content Placeholder 2"/>
          <p:cNvSpPr txBox="1">
            <a:spLocks noGrp="1"/>
          </p:cNvSpPr>
          <p:nvPr>
            <p:ph idx="1"/>
          </p:nvPr>
        </p:nvSpPr>
        <p:spPr>
          <a:xfrm>
            <a:off x="1143000" y="2057400"/>
            <a:ext cx="9872871" cy="2579914"/>
          </a:xfrm>
        </p:spPr>
        <p:txBody>
          <a:bodyPr/>
          <a:lstStyle/>
          <a:p>
            <a:pPr marL="514350" lvl="0" indent="-514350">
              <a:buFont typeface="+mj-lt"/>
              <a:buAutoNum type="arabicPeriod"/>
            </a:pPr>
            <a:r>
              <a:rPr lang="en-GB" dirty="0"/>
              <a:t>A</a:t>
            </a:r>
            <a:r>
              <a:rPr lang="en-GB" dirty="0" smtClean="0"/>
              <a:t>im </a:t>
            </a:r>
            <a:r>
              <a:rPr lang="en-GB" dirty="0"/>
              <a:t>to include all pupils in every aspect of school life</a:t>
            </a:r>
          </a:p>
          <a:p>
            <a:pPr marL="514350" lvl="0" indent="-514350">
              <a:buFont typeface="+mj-lt"/>
              <a:buAutoNum type="arabicPeriod"/>
            </a:pPr>
            <a:r>
              <a:rPr lang="en-GB" dirty="0"/>
              <a:t>W</a:t>
            </a:r>
            <a:r>
              <a:rPr lang="en-GB" dirty="0" smtClean="0"/>
              <a:t>ork hard to meet the </a:t>
            </a:r>
            <a:r>
              <a:rPr lang="en-GB" dirty="0"/>
              <a:t>individual needs of each pupil, and to make adjustments to all aspects of our provision as necessary to ensure that every pupil succeeds</a:t>
            </a:r>
          </a:p>
          <a:p>
            <a:pPr marL="514350" lvl="0" indent="-514350">
              <a:buFont typeface="+mj-lt"/>
              <a:buAutoNum type="arabicPeriod"/>
            </a:pPr>
            <a:r>
              <a:rPr lang="en-GB" dirty="0"/>
              <a:t>R</a:t>
            </a:r>
            <a:r>
              <a:rPr lang="en-GB" dirty="0" smtClean="0"/>
              <a:t>ecognise </a:t>
            </a:r>
            <a:r>
              <a:rPr lang="en-GB" dirty="0"/>
              <a:t>that a child has </a:t>
            </a:r>
            <a:r>
              <a:rPr lang="en-GB" dirty="0" smtClean="0"/>
              <a:t>SEND, </a:t>
            </a:r>
            <a:r>
              <a:rPr lang="en-GB" dirty="0"/>
              <a:t>if they have a learning difficulty or disability which </a:t>
            </a:r>
            <a:r>
              <a:rPr lang="en-GB" dirty="0" smtClean="0"/>
              <a:t>calls </a:t>
            </a:r>
            <a:r>
              <a:rPr lang="en-GB" dirty="0"/>
              <a:t>for special educational provisions to be </a:t>
            </a:r>
            <a:r>
              <a:rPr lang="en-GB" dirty="0" smtClean="0"/>
              <a:t>made for him or her</a:t>
            </a:r>
            <a:endParaRPr lang="en-GB" dirty="0"/>
          </a:p>
        </p:txBody>
      </p:sp>
    </p:spTree>
    <p:extLst>
      <p:ext uri="{BB962C8B-B14F-4D97-AF65-F5344CB8AC3E}">
        <p14:creationId xmlns:p14="http://schemas.microsoft.com/office/powerpoint/2010/main" val="2002907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1159564" y="1278806"/>
            <a:ext cx="9872871" cy="5090160"/>
          </a:xfrm>
        </p:spPr>
        <p:txBody>
          <a:bodyPr>
            <a:noAutofit/>
          </a:bodyPr>
          <a:lstStyle/>
          <a:p>
            <a:pPr marL="502920" lvl="0" indent="-457200">
              <a:lnSpc>
                <a:spcPct val="100000"/>
              </a:lnSpc>
              <a:buFont typeface="+mj-lt"/>
              <a:buAutoNum type="arabicPeriod" startAt="6"/>
            </a:pPr>
            <a:r>
              <a:rPr lang="en-GB" sz="2000" dirty="0"/>
              <a:t>We ensure children feel safe by having strong, clear routines, </a:t>
            </a:r>
            <a:br>
              <a:rPr lang="en-GB" sz="2000" dirty="0"/>
            </a:br>
            <a:r>
              <a:rPr lang="en-GB" sz="2000" dirty="0" smtClean="0"/>
              <a:t>consistent </a:t>
            </a:r>
            <a:r>
              <a:rPr lang="en-GB" sz="2000" dirty="0"/>
              <a:t>expectations and consistent adults in class.</a:t>
            </a:r>
          </a:p>
          <a:p>
            <a:pPr marL="502920" lvl="0" indent="-457200">
              <a:lnSpc>
                <a:spcPct val="100000"/>
              </a:lnSpc>
              <a:buFont typeface="+mj-lt"/>
              <a:buAutoNum type="arabicPeriod" startAt="6"/>
            </a:pPr>
            <a:r>
              <a:rPr lang="en-GB" sz="2000" dirty="0" smtClean="0"/>
              <a:t>We </a:t>
            </a:r>
            <a:r>
              <a:rPr lang="en-GB" sz="2000" dirty="0"/>
              <a:t>teach children to respect each other and their environment.</a:t>
            </a:r>
          </a:p>
          <a:p>
            <a:pPr marL="502920" lvl="0" indent="-457200">
              <a:lnSpc>
                <a:spcPct val="100000"/>
              </a:lnSpc>
              <a:buFont typeface="+mj-lt"/>
              <a:buAutoNum type="arabicPeriod" startAt="6"/>
            </a:pPr>
            <a:r>
              <a:rPr lang="en-GB" sz="2000" dirty="0" smtClean="0"/>
              <a:t>We </a:t>
            </a:r>
            <a:r>
              <a:rPr lang="en-GB" sz="2000" dirty="0"/>
              <a:t>refer children to external </a:t>
            </a:r>
            <a:r>
              <a:rPr lang="en-GB" sz="2000" dirty="0" smtClean="0"/>
              <a:t>service if needed, </a:t>
            </a:r>
            <a:r>
              <a:rPr lang="en-GB" sz="2000" dirty="0"/>
              <a:t>such as CAMHS (Child and Adolescent Mental Health Services)</a:t>
            </a:r>
          </a:p>
          <a:p>
            <a:pPr marL="502920" lvl="0" indent="-457200">
              <a:lnSpc>
                <a:spcPct val="100000"/>
              </a:lnSpc>
              <a:buFont typeface="+mj-lt"/>
              <a:buAutoNum type="arabicPeriod" startAt="6"/>
            </a:pPr>
            <a:r>
              <a:rPr lang="en-GB" sz="2000" dirty="0"/>
              <a:t>We have qualified paediatric first aiders on our staff.</a:t>
            </a:r>
          </a:p>
          <a:p>
            <a:pPr marL="502920" lvl="0" indent="-457200">
              <a:lnSpc>
                <a:spcPct val="100000"/>
              </a:lnSpc>
              <a:buFont typeface="+mj-lt"/>
              <a:buAutoNum type="arabicPeriod" startAt="6"/>
            </a:pPr>
            <a:r>
              <a:rPr lang="en-GB" sz="2000" dirty="0" smtClean="0"/>
              <a:t>Individual </a:t>
            </a:r>
            <a:r>
              <a:rPr lang="en-GB" sz="2000" dirty="0"/>
              <a:t>Healthcare plans are written with parents where needed</a:t>
            </a:r>
            <a:r>
              <a:rPr lang="en-GB" sz="2000" dirty="0" smtClean="0"/>
              <a:t>.</a:t>
            </a:r>
          </a:p>
          <a:p>
            <a:pPr marL="502920" lvl="0" indent="-457200">
              <a:lnSpc>
                <a:spcPct val="100000"/>
              </a:lnSpc>
              <a:buFont typeface="+mj-lt"/>
              <a:buAutoNum type="arabicPeriod" startAt="6"/>
            </a:pPr>
            <a:r>
              <a:rPr lang="en-GB" sz="2000" dirty="0"/>
              <a:t>E-safety lessons are </a:t>
            </a:r>
            <a:r>
              <a:rPr lang="en-GB" sz="2000" dirty="0" smtClean="0"/>
              <a:t>taught </a:t>
            </a:r>
            <a:r>
              <a:rPr lang="en-GB" sz="2000" dirty="0"/>
              <a:t>and referred to on a regular basis. </a:t>
            </a:r>
          </a:p>
        </p:txBody>
      </p:sp>
    </p:spTree>
    <p:extLst>
      <p:ext uri="{BB962C8B-B14F-4D97-AF65-F5344CB8AC3E}">
        <p14:creationId xmlns:p14="http://schemas.microsoft.com/office/powerpoint/2010/main" val="4151119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2800" dirty="0"/>
              <a:t>What specialist services and expertise are available at or accessed by the school?</a:t>
            </a:r>
          </a:p>
        </p:txBody>
      </p:sp>
      <p:sp>
        <p:nvSpPr>
          <p:cNvPr id="3" name="Content Placeholder 2"/>
          <p:cNvSpPr txBox="1">
            <a:spLocks noGrp="1"/>
          </p:cNvSpPr>
          <p:nvPr>
            <p:ph idx="1"/>
          </p:nvPr>
        </p:nvSpPr>
        <p:spPr/>
        <p:txBody>
          <a:bodyPr>
            <a:normAutofit/>
          </a:bodyPr>
          <a:lstStyle/>
          <a:p>
            <a:pPr marL="457200" lvl="0" indent="-457200">
              <a:lnSpc>
                <a:spcPct val="80000"/>
              </a:lnSpc>
              <a:buFont typeface="Wingdings" panose="05000000000000000000" pitchFamily="2" charset="2"/>
              <a:buChar char="v"/>
            </a:pPr>
            <a:r>
              <a:rPr lang="en-GB" sz="2800" dirty="0"/>
              <a:t>Best practice locally is shared through networks such as the Head Teachers’ Consortium, Deputy Head Teachers’ Network and local </a:t>
            </a:r>
            <a:r>
              <a:rPr lang="en-GB" sz="2800" dirty="0" err="1"/>
              <a:t>SENCo</a:t>
            </a:r>
            <a:r>
              <a:rPr lang="en-GB" sz="2800" dirty="0"/>
              <a:t> </a:t>
            </a:r>
            <a:r>
              <a:rPr lang="en-GB" sz="2800" dirty="0" smtClean="0"/>
              <a:t>meetings</a:t>
            </a:r>
          </a:p>
          <a:p>
            <a:pPr marL="457200" lvl="0" indent="-457200">
              <a:lnSpc>
                <a:spcPct val="80000"/>
              </a:lnSpc>
              <a:buFont typeface="Wingdings" panose="05000000000000000000" pitchFamily="2" charset="2"/>
              <a:buChar char="v"/>
            </a:pPr>
            <a:r>
              <a:rPr lang="en-GB" sz="2800" dirty="0"/>
              <a:t>Specialist services are triggered when the school and child have worked through the Assess, Plan, Do and Review cycle. Once additional support has been put in place, the progress of the child is assessed. If staff members feel that limited progress is made, outside agencies will be contacted to offer further advice and support</a:t>
            </a:r>
            <a:r>
              <a:rPr lang="en-GB" sz="2800" dirty="0" smtClean="0"/>
              <a:t>.</a:t>
            </a:r>
          </a:p>
          <a:p>
            <a:pPr marL="457200" lvl="0" indent="-457200">
              <a:lnSpc>
                <a:spcPct val="80000"/>
              </a:lnSpc>
              <a:buFont typeface="Wingdings" panose="05000000000000000000" pitchFamily="2" charset="2"/>
              <a:buChar char="v"/>
            </a:pPr>
            <a:endParaRPr lang="en-GB" sz="2600" dirty="0"/>
          </a:p>
          <a:p>
            <a:pPr marL="457200" lvl="0" indent="-457200">
              <a:lnSpc>
                <a:spcPct val="80000"/>
              </a:lnSpc>
              <a:buFont typeface="Wingdings" panose="05000000000000000000" pitchFamily="2" charset="2"/>
              <a:buChar char="v"/>
            </a:pPr>
            <a:endParaRPr lang="en-GB" sz="2600" dirty="0"/>
          </a:p>
        </p:txBody>
      </p:sp>
    </p:spTree>
    <p:extLst>
      <p:ext uri="{BB962C8B-B14F-4D97-AF65-F5344CB8AC3E}">
        <p14:creationId xmlns:p14="http://schemas.microsoft.com/office/powerpoint/2010/main" val="28867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2800" dirty="0"/>
              <a:t>What specialist services and expertise are </a:t>
            </a:r>
            <a:r>
              <a:rPr lang="en-GB" sz="2800" dirty="0" smtClean="0"/>
              <a:t> </a:t>
            </a:r>
            <a:r>
              <a:rPr lang="en-GB" sz="2800" dirty="0"/>
              <a:t>available at or accessed by the school?</a:t>
            </a:r>
            <a:endParaRPr lang="en-GB" dirty="0"/>
          </a:p>
        </p:txBody>
      </p:sp>
      <p:sp>
        <p:nvSpPr>
          <p:cNvPr id="3" name="Content Placeholder 2"/>
          <p:cNvSpPr txBox="1">
            <a:spLocks noGrp="1"/>
          </p:cNvSpPr>
          <p:nvPr>
            <p:ph idx="1"/>
          </p:nvPr>
        </p:nvSpPr>
        <p:spPr/>
        <p:txBody>
          <a:bodyPr>
            <a:normAutofit fontScale="92500" lnSpcReduction="20000"/>
          </a:bodyPr>
          <a:lstStyle/>
          <a:p>
            <a:pPr marL="45720" lvl="0" indent="0">
              <a:buNone/>
            </a:pPr>
            <a:r>
              <a:rPr lang="en-GB" dirty="0"/>
              <a:t>Other services the school can access include: </a:t>
            </a:r>
            <a:endParaRPr lang="en-GB" dirty="0" smtClean="0"/>
          </a:p>
          <a:p>
            <a:pPr marL="45720" lvl="0" indent="0">
              <a:buNone/>
            </a:pPr>
            <a:r>
              <a:rPr lang="en-GB" dirty="0" smtClean="0"/>
              <a:t>Speech </a:t>
            </a:r>
            <a:r>
              <a:rPr lang="en-GB" dirty="0"/>
              <a:t>and Language Unit</a:t>
            </a:r>
            <a:r>
              <a:rPr lang="en-GB" dirty="0" smtClean="0"/>
              <a:t>,</a:t>
            </a:r>
          </a:p>
          <a:p>
            <a:pPr marL="45720" lvl="0" indent="0">
              <a:buNone/>
            </a:pPr>
            <a:r>
              <a:rPr lang="en-GB" dirty="0" smtClean="0"/>
              <a:t>Occupational </a:t>
            </a:r>
            <a:r>
              <a:rPr lang="en-GB" dirty="0"/>
              <a:t>Therapy, </a:t>
            </a:r>
            <a:endParaRPr lang="en-GB" dirty="0" smtClean="0"/>
          </a:p>
          <a:p>
            <a:pPr marL="45720" lvl="0" indent="0">
              <a:buNone/>
            </a:pPr>
            <a:r>
              <a:rPr lang="en-GB" dirty="0" smtClean="0"/>
              <a:t>Physiotherapy</a:t>
            </a:r>
            <a:r>
              <a:rPr lang="en-GB" dirty="0"/>
              <a:t>, Schools Counselling Service, </a:t>
            </a:r>
            <a:endParaRPr lang="en-GB" dirty="0" smtClean="0"/>
          </a:p>
          <a:p>
            <a:pPr marL="45720" lvl="0" indent="0">
              <a:buNone/>
            </a:pPr>
            <a:r>
              <a:rPr lang="en-GB" dirty="0" smtClean="0"/>
              <a:t>Early </a:t>
            </a:r>
            <a:r>
              <a:rPr lang="en-GB" dirty="0"/>
              <a:t>Years Advisory Teacher</a:t>
            </a:r>
            <a:r>
              <a:rPr lang="en-GB" dirty="0" smtClean="0"/>
              <a:t>,</a:t>
            </a:r>
          </a:p>
          <a:p>
            <a:pPr marL="45720" lvl="0" indent="0">
              <a:buNone/>
            </a:pPr>
            <a:r>
              <a:rPr lang="en-GB" dirty="0" smtClean="0"/>
              <a:t>Communication </a:t>
            </a:r>
            <a:r>
              <a:rPr lang="en-GB" dirty="0"/>
              <a:t>Disorders Team (ASD), </a:t>
            </a:r>
            <a:endParaRPr lang="en-GB" dirty="0" smtClean="0"/>
          </a:p>
          <a:p>
            <a:pPr marL="45720" lvl="0" indent="0">
              <a:buNone/>
            </a:pPr>
            <a:r>
              <a:rPr lang="en-GB" dirty="0" smtClean="0"/>
              <a:t>Educational </a:t>
            </a:r>
            <a:r>
              <a:rPr lang="en-GB" dirty="0"/>
              <a:t>Psychologist, </a:t>
            </a:r>
            <a:endParaRPr lang="en-GB" dirty="0" smtClean="0"/>
          </a:p>
          <a:p>
            <a:pPr marL="45720" lvl="0" indent="0">
              <a:buNone/>
            </a:pPr>
            <a:r>
              <a:rPr lang="en-GB" dirty="0" err="1" smtClean="0"/>
              <a:t>Dacorum</a:t>
            </a:r>
            <a:r>
              <a:rPr lang="en-GB" dirty="0" smtClean="0"/>
              <a:t> </a:t>
            </a:r>
            <a:r>
              <a:rPr lang="en-GB" dirty="0"/>
              <a:t>Education Support Centre (DESC), </a:t>
            </a:r>
            <a:endParaRPr lang="en-GB" dirty="0" smtClean="0"/>
          </a:p>
          <a:p>
            <a:pPr marL="45720" lvl="0" indent="0">
              <a:buNone/>
            </a:pPr>
            <a:r>
              <a:rPr lang="en-GB" dirty="0" smtClean="0"/>
              <a:t>Physical </a:t>
            </a:r>
            <a:r>
              <a:rPr lang="en-GB" dirty="0"/>
              <a:t>and Neurological Impairment Team, </a:t>
            </a:r>
            <a:endParaRPr lang="en-GB" dirty="0" smtClean="0"/>
          </a:p>
          <a:p>
            <a:pPr marL="45720" lvl="0" indent="0">
              <a:buNone/>
            </a:pPr>
            <a:r>
              <a:rPr lang="en-GB" dirty="0" smtClean="0"/>
              <a:t>School </a:t>
            </a:r>
            <a:r>
              <a:rPr lang="en-GB" dirty="0"/>
              <a:t>family worker and Healthcare teams including: school nurse, CAMHS, paediatricians and GPs. </a:t>
            </a:r>
            <a:r>
              <a:rPr lang="en-GB" dirty="0" smtClean="0"/>
              <a:t>.</a:t>
            </a:r>
            <a:endParaRPr lang="en-GB" dirty="0"/>
          </a:p>
          <a:p>
            <a:pPr marL="0" lvl="0" indent="0">
              <a:buNone/>
            </a:pPr>
            <a:endParaRPr lang="en-GB" dirty="0"/>
          </a:p>
          <a:p>
            <a:pPr marL="0" lvl="0" indent="0">
              <a:buNone/>
            </a:pPr>
            <a:endParaRPr lang="en-GB" dirty="0"/>
          </a:p>
          <a:p>
            <a:pPr marL="0" lvl="0" indent="0">
              <a:buNone/>
            </a:pPr>
            <a:endParaRPr lang="en-GB" dirty="0"/>
          </a:p>
        </p:txBody>
      </p:sp>
    </p:spTree>
    <p:extLst>
      <p:ext uri="{BB962C8B-B14F-4D97-AF65-F5344CB8AC3E}">
        <p14:creationId xmlns:p14="http://schemas.microsoft.com/office/powerpoint/2010/main" val="2812848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3200" dirty="0"/>
              <a:t>What </a:t>
            </a:r>
            <a:r>
              <a:rPr lang="en-GB" sz="3200" dirty="0" smtClean="0"/>
              <a:t>training have the staff, supporting children and young people with SEND, had or having?</a:t>
            </a:r>
            <a:endParaRPr lang="en-GB" sz="3200" dirty="0"/>
          </a:p>
        </p:txBody>
      </p:sp>
      <p:sp>
        <p:nvSpPr>
          <p:cNvPr id="3" name="Content Placeholder 2"/>
          <p:cNvSpPr txBox="1">
            <a:spLocks noGrp="1"/>
          </p:cNvSpPr>
          <p:nvPr>
            <p:ph idx="1"/>
          </p:nvPr>
        </p:nvSpPr>
        <p:spPr>
          <a:xfrm>
            <a:off x="1143000" y="2031344"/>
            <a:ext cx="9872871" cy="4038600"/>
          </a:xfrm>
        </p:spPr>
        <p:txBody>
          <a:bodyPr>
            <a:normAutofit fontScale="92500" lnSpcReduction="10000"/>
          </a:bodyPr>
          <a:lstStyle/>
          <a:p>
            <a:pPr marL="342900" lvl="0" indent="-342900">
              <a:lnSpc>
                <a:spcPct val="110000"/>
              </a:lnSpc>
              <a:buFont typeface="Wingdings" panose="05000000000000000000" pitchFamily="2" charset="2"/>
              <a:buChar char="v"/>
            </a:pPr>
            <a:r>
              <a:rPr lang="en-GB" dirty="0"/>
              <a:t>All staff receive regular training in providing high quality teaching, including differentiating for children with additional needs. </a:t>
            </a:r>
          </a:p>
          <a:p>
            <a:pPr marL="342900" lvl="0" indent="-342900">
              <a:lnSpc>
                <a:spcPct val="110000"/>
              </a:lnSpc>
              <a:buFont typeface="Wingdings" panose="05000000000000000000" pitchFamily="2" charset="2"/>
              <a:buChar char="v"/>
            </a:pPr>
            <a:r>
              <a:rPr lang="en-GB" dirty="0" smtClean="0"/>
              <a:t>All </a:t>
            </a:r>
            <a:r>
              <a:rPr lang="en-GB" dirty="0"/>
              <a:t>teaching and learning staff in the school support children with special educational needs. We believe strongly in an inclusive education, and ensure that all children have access to all opportunities in school. </a:t>
            </a:r>
          </a:p>
          <a:p>
            <a:pPr marL="342900" lvl="0" indent="-342900">
              <a:lnSpc>
                <a:spcPct val="110000"/>
              </a:lnSpc>
              <a:buFont typeface="Wingdings" panose="05000000000000000000" pitchFamily="2" charset="2"/>
              <a:buChar char="v"/>
            </a:pPr>
            <a:r>
              <a:rPr lang="en-GB" dirty="0" smtClean="0"/>
              <a:t>We </a:t>
            </a:r>
            <a:r>
              <a:rPr lang="en-GB" dirty="0"/>
              <a:t>have a team of good and outstanding teachers, who continually work together to improve their teaching practice. </a:t>
            </a:r>
          </a:p>
          <a:p>
            <a:pPr marL="342900" lvl="0" indent="-342900">
              <a:lnSpc>
                <a:spcPct val="110000"/>
              </a:lnSpc>
              <a:buFont typeface="Wingdings" panose="05000000000000000000" pitchFamily="2" charset="2"/>
              <a:buChar char="v"/>
            </a:pPr>
            <a:r>
              <a:rPr lang="en-GB" dirty="0" smtClean="0"/>
              <a:t>All </a:t>
            </a:r>
            <a:r>
              <a:rPr lang="en-GB" dirty="0"/>
              <a:t>staff have completed the Trauma and Attachment training. </a:t>
            </a:r>
          </a:p>
          <a:p>
            <a:pPr marL="342900" lvl="0" indent="-342900">
              <a:lnSpc>
                <a:spcPct val="110000"/>
              </a:lnSpc>
              <a:buFont typeface="Wingdings" panose="05000000000000000000" pitchFamily="2" charset="2"/>
              <a:buChar char="v"/>
            </a:pPr>
            <a:r>
              <a:rPr lang="en-GB" dirty="0" smtClean="0"/>
              <a:t>The </a:t>
            </a:r>
            <a:r>
              <a:rPr lang="en-GB" dirty="0" err="1"/>
              <a:t>SENCo</a:t>
            </a:r>
            <a:r>
              <a:rPr lang="en-GB" dirty="0"/>
              <a:t> provides training for staff members when an area of need is identified in the classroom</a:t>
            </a:r>
          </a:p>
          <a:p>
            <a:pPr marL="0" lvl="0" indent="0">
              <a:lnSpc>
                <a:spcPct val="110000"/>
              </a:lnSpc>
              <a:buNone/>
            </a:pPr>
            <a:endParaRPr lang="en-GB" dirty="0"/>
          </a:p>
          <a:p>
            <a:pPr marL="0" lvl="0" indent="0">
              <a:lnSpc>
                <a:spcPct val="110000"/>
              </a:lnSpc>
              <a:buNone/>
            </a:pPr>
            <a:endParaRPr lang="en-GB" dirty="0"/>
          </a:p>
        </p:txBody>
      </p:sp>
    </p:spTree>
    <p:extLst>
      <p:ext uri="{BB962C8B-B14F-4D97-AF65-F5344CB8AC3E}">
        <p14:creationId xmlns:p14="http://schemas.microsoft.com/office/powerpoint/2010/main" val="2469801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3600" dirty="0" smtClean="0"/>
              <a:t>How will you support my child’s learning?</a:t>
            </a:r>
            <a:endParaRPr lang="en-GB" sz="3600" dirty="0"/>
          </a:p>
        </p:txBody>
      </p:sp>
      <p:sp>
        <p:nvSpPr>
          <p:cNvPr id="3" name="Content Placeholder 2"/>
          <p:cNvSpPr txBox="1">
            <a:spLocks noGrp="1"/>
          </p:cNvSpPr>
          <p:nvPr>
            <p:ph idx="1"/>
          </p:nvPr>
        </p:nvSpPr>
        <p:spPr/>
        <p:txBody>
          <a:bodyPr>
            <a:normAutofit fontScale="92500" lnSpcReduction="10000"/>
          </a:bodyPr>
          <a:lstStyle/>
          <a:p>
            <a:pPr lvl="0">
              <a:lnSpc>
                <a:spcPct val="110000"/>
              </a:lnSpc>
              <a:buFont typeface="Wingdings" panose="05000000000000000000" pitchFamily="2" charset="2"/>
              <a:buChar char="v"/>
            </a:pPr>
            <a:r>
              <a:rPr lang="en-GB" dirty="0" smtClean="0"/>
              <a:t>Your role as your child’s parent is central to their education. We value your knowledge and expertise about your child, and strongly believe that we are here to support not only your child but also the family.</a:t>
            </a:r>
          </a:p>
          <a:p>
            <a:pPr lvl="0">
              <a:lnSpc>
                <a:spcPct val="110000"/>
              </a:lnSpc>
              <a:buFont typeface="Wingdings" panose="05000000000000000000" pitchFamily="2" charset="2"/>
              <a:buChar char="v"/>
            </a:pPr>
            <a:r>
              <a:rPr lang="en-GB" dirty="0" smtClean="0"/>
              <a:t>We conduct home visits for all Reception children before their first day of school, so that the child’s education starts with the school and parents working together.</a:t>
            </a:r>
          </a:p>
          <a:p>
            <a:pPr lvl="0">
              <a:lnSpc>
                <a:spcPct val="110000"/>
              </a:lnSpc>
              <a:buFont typeface="Wingdings" panose="05000000000000000000" pitchFamily="2" charset="2"/>
              <a:buChar char="v"/>
            </a:pPr>
            <a:r>
              <a:rPr lang="en-GB" dirty="0"/>
              <a:t>The school provides opportunities to explain to parents how their child’s learning is planned and advice is given on how to best support outside of the school</a:t>
            </a:r>
            <a:r>
              <a:rPr lang="en-GB" dirty="0" smtClean="0"/>
              <a:t>.</a:t>
            </a:r>
          </a:p>
          <a:p>
            <a:pPr lvl="0">
              <a:lnSpc>
                <a:spcPct val="110000"/>
              </a:lnSpc>
              <a:buFont typeface="Wingdings" panose="05000000000000000000" pitchFamily="2" charset="2"/>
              <a:buChar char="v"/>
            </a:pPr>
            <a:r>
              <a:rPr lang="en-GB" dirty="0"/>
              <a:t>Where appropriate, parent training or learning events are provided.</a:t>
            </a:r>
            <a:endParaRPr lang="en-GB" dirty="0" smtClean="0"/>
          </a:p>
          <a:p>
            <a:pPr lvl="0">
              <a:lnSpc>
                <a:spcPct val="110000"/>
              </a:lnSpc>
              <a:buFont typeface="Wingdings" panose="05000000000000000000" pitchFamily="2" charset="2"/>
              <a:buChar char="v"/>
            </a:pPr>
            <a:r>
              <a:rPr lang="en-GB" dirty="0" smtClean="0"/>
              <a:t>During SEN meetings the SENCO and class teacher will inform parents about strategies and resources that their child is using to support their targets.</a:t>
            </a:r>
            <a:endParaRPr lang="en-GB" dirty="0"/>
          </a:p>
          <a:p>
            <a:pPr marL="0" lvl="0" indent="0">
              <a:lnSpc>
                <a:spcPct val="110000"/>
              </a:lnSpc>
              <a:buNone/>
            </a:pPr>
            <a:endParaRPr lang="en-GB" dirty="0"/>
          </a:p>
          <a:p>
            <a:pPr marL="0" lvl="0" indent="0">
              <a:lnSpc>
                <a:spcPct val="110000"/>
              </a:lnSpc>
              <a:buNone/>
            </a:pPr>
            <a:endParaRPr lang="en-GB" dirty="0"/>
          </a:p>
        </p:txBody>
      </p:sp>
    </p:spTree>
    <p:extLst>
      <p:ext uri="{BB962C8B-B14F-4D97-AF65-F5344CB8AC3E}">
        <p14:creationId xmlns:p14="http://schemas.microsoft.com/office/powerpoint/2010/main" val="3564661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will I be involved in discussions about and planning my child’s education?</a:t>
            </a:r>
            <a:endParaRPr lang="en-GB"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GB" dirty="0"/>
              <a:t>Parents are involved in every stage of their child’s education. </a:t>
            </a:r>
          </a:p>
          <a:p>
            <a:pPr>
              <a:buFont typeface="Wingdings" panose="05000000000000000000" pitchFamily="2" charset="2"/>
              <a:buChar char="v"/>
            </a:pPr>
            <a:r>
              <a:rPr lang="en-GB" dirty="0" smtClean="0"/>
              <a:t>Communication </a:t>
            </a:r>
            <a:r>
              <a:rPr lang="en-GB" dirty="0"/>
              <a:t>between school and parents/carers is an integral part of our school ethos. </a:t>
            </a:r>
            <a:endParaRPr lang="en-GB" dirty="0" smtClean="0"/>
          </a:p>
          <a:p>
            <a:pPr>
              <a:buFont typeface="Wingdings" panose="05000000000000000000" pitchFamily="2" charset="2"/>
              <a:buChar char="v"/>
            </a:pPr>
            <a:r>
              <a:rPr lang="en-GB" dirty="0" smtClean="0"/>
              <a:t> </a:t>
            </a:r>
            <a:r>
              <a:rPr lang="en-GB" dirty="0"/>
              <a:t>Parents/carers are invited to meet with the teacher virtually before a support plan is created to discuss their child’s needs and to be involved with target setting. </a:t>
            </a:r>
            <a:endParaRPr lang="en-GB" dirty="0" smtClean="0"/>
          </a:p>
          <a:p>
            <a:pPr>
              <a:buFont typeface="Wingdings" panose="05000000000000000000" pitchFamily="2" charset="2"/>
              <a:buChar char="v"/>
            </a:pPr>
            <a:r>
              <a:rPr lang="en-GB" dirty="0" smtClean="0"/>
              <a:t> </a:t>
            </a:r>
            <a:r>
              <a:rPr lang="en-GB" dirty="0"/>
              <a:t>Review meetings will be held termly to discuss current targets and if appropriate, set new ones. </a:t>
            </a:r>
          </a:p>
          <a:p>
            <a:pPr>
              <a:buFont typeface="Wingdings" panose="05000000000000000000" pitchFamily="2" charset="2"/>
              <a:buChar char="v"/>
            </a:pPr>
            <a:r>
              <a:rPr lang="en-GB" dirty="0" smtClean="0"/>
              <a:t>Parents </a:t>
            </a:r>
            <a:r>
              <a:rPr lang="en-GB" dirty="0"/>
              <a:t>also have a broader role in the school through the governing body. A governor is specifically assigned to SEN and is involved with the review of the SEN policy.</a:t>
            </a:r>
          </a:p>
        </p:txBody>
      </p:sp>
    </p:spTree>
    <p:extLst>
      <p:ext uri="{BB962C8B-B14F-4D97-AF65-F5344CB8AC3E}">
        <p14:creationId xmlns:p14="http://schemas.microsoft.com/office/powerpoint/2010/main" val="2339331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3200" dirty="0" smtClean="0"/>
              <a:t>How will my child be included in activities outside of the classroom including school trips?</a:t>
            </a:r>
            <a:endParaRPr lang="en-GB" sz="3200" dirty="0"/>
          </a:p>
        </p:txBody>
      </p:sp>
      <p:sp>
        <p:nvSpPr>
          <p:cNvPr id="3" name="Content Placeholder 2"/>
          <p:cNvSpPr txBox="1">
            <a:spLocks noGrp="1"/>
          </p:cNvSpPr>
          <p:nvPr>
            <p:ph idx="1"/>
          </p:nvPr>
        </p:nvSpPr>
        <p:spPr/>
        <p:txBody>
          <a:bodyPr>
            <a:normAutofit/>
          </a:bodyPr>
          <a:lstStyle/>
          <a:p>
            <a:pPr lvl="0">
              <a:lnSpc>
                <a:spcPct val="100000"/>
              </a:lnSpc>
              <a:buFont typeface="Wingdings" panose="05000000000000000000" pitchFamily="2" charset="2"/>
              <a:buChar char="v"/>
            </a:pPr>
            <a:r>
              <a:rPr lang="en-GB" dirty="0"/>
              <a:t>All pupils, regardless of their additional need, are included in all school activities and offsite visits. </a:t>
            </a:r>
          </a:p>
          <a:p>
            <a:pPr lvl="0">
              <a:lnSpc>
                <a:spcPct val="100000"/>
              </a:lnSpc>
              <a:buFont typeface="Wingdings" panose="05000000000000000000" pitchFamily="2" charset="2"/>
              <a:buChar char="v"/>
            </a:pPr>
            <a:r>
              <a:rPr lang="en-GB" dirty="0" smtClean="0"/>
              <a:t>Parents </a:t>
            </a:r>
            <a:r>
              <a:rPr lang="en-GB" dirty="0"/>
              <a:t>and pupils are involved in the planning of activities and trips in order to ensure all pupils can participate in all aspects of school life. </a:t>
            </a:r>
          </a:p>
          <a:p>
            <a:pPr lvl="0">
              <a:lnSpc>
                <a:spcPct val="100000"/>
              </a:lnSpc>
              <a:buFont typeface="Wingdings" panose="05000000000000000000" pitchFamily="2" charset="2"/>
              <a:buChar char="v"/>
            </a:pPr>
            <a:r>
              <a:rPr lang="en-GB" dirty="0" smtClean="0"/>
              <a:t>Where </a:t>
            </a:r>
            <a:r>
              <a:rPr lang="en-GB" dirty="0"/>
              <a:t>appropriate, 1:1 or additional adult support may be provided. </a:t>
            </a:r>
          </a:p>
          <a:p>
            <a:pPr lvl="0">
              <a:lnSpc>
                <a:spcPct val="100000"/>
              </a:lnSpc>
              <a:buFont typeface="Wingdings" panose="05000000000000000000" pitchFamily="2" charset="2"/>
              <a:buChar char="v"/>
            </a:pPr>
            <a:r>
              <a:rPr lang="en-GB" dirty="0" smtClean="0"/>
              <a:t>Risk </a:t>
            </a:r>
            <a:r>
              <a:rPr lang="en-GB" dirty="0"/>
              <a:t>assessments are conducted in order to remove any barriers to participation.</a:t>
            </a:r>
          </a:p>
        </p:txBody>
      </p:sp>
    </p:spTree>
    <p:extLst>
      <p:ext uri="{BB962C8B-B14F-4D97-AF65-F5344CB8AC3E}">
        <p14:creationId xmlns:p14="http://schemas.microsoft.com/office/powerpoint/2010/main" val="4081344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dirty="0" smtClean="0"/>
              <a:t>How accessible is the school environment?</a:t>
            </a:r>
            <a:endParaRPr lang="en-GB" dirty="0"/>
          </a:p>
        </p:txBody>
      </p:sp>
      <p:sp>
        <p:nvSpPr>
          <p:cNvPr id="3" name="Content Placeholder 2"/>
          <p:cNvSpPr txBox="1">
            <a:spLocks noGrp="1"/>
          </p:cNvSpPr>
          <p:nvPr>
            <p:ph idx="1"/>
          </p:nvPr>
        </p:nvSpPr>
        <p:spPr/>
        <p:txBody>
          <a:bodyPr>
            <a:normAutofit/>
          </a:bodyPr>
          <a:lstStyle/>
          <a:p>
            <a:pPr lvl="0">
              <a:buFont typeface="Wingdings" panose="05000000000000000000" pitchFamily="2" charset="2"/>
              <a:buChar char="v"/>
            </a:pPr>
            <a:r>
              <a:rPr lang="en-GB" dirty="0"/>
              <a:t>The school is accessible to all. Although some of the school is housed in a building built in the 1800s, which can pose some difficulties when considering access, we have accessible routes to all classrooms and offices</a:t>
            </a:r>
            <a:r>
              <a:rPr lang="en-GB" dirty="0" smtClean="0"/>
              <a:t>.</a:t>
            </a:r>
          </a:p>
          <a:p>
            <a:pPr lvl="0">
              <a:buFont typeface="Wingdings" panose="05000000000000000000" pitchFamily="2" charset="2"/>
              <a:buChar char="v"/>
            </a:pPr>
            <a:r>
              <a:rPr lang="en-GB" dirty="0"/>
              <a:t>There is a disabled toilet located in the main body of the school.</a:t>
            </a:r>
            <a:endParaRPr lang="en-GB" dirty="0" smtClean="0"/>
          </a:p>
          <a:p>
            <a:pPr lvl="0">
              <a:buFont typeface="Wingdings" panose="05000000000000000000" pitchFamily="2" charset="2"/>
              <a:buChar char="v"/>
            </a:pPr>
            <a:r>
              <a:rPr lang="en-GB" dirty="0" smtClean="0"/>
              <a:t>All classrooms have a quiet area, usually the book corner.</a:t>
            </a:r>
          </a:p>
          <a:p>
            <a:pPr lvl="0">
              <a:buFont typeface="Wingdings" panose="05000000000000000000" pitchFamily="2" charset="2"/>
              <a:buChar char="v"/>
            </a:pPr>
            <a:r>
              <a:rPr lang="en-GB" dirty="0"/>
              <a:t>Classrooms have low ceilings which help acoustics to improve hearing for all children but specifically for pupils with hearing difficulties.</a:t>
            </a:r>
            <a:endParaRPr lang="en-GB" dirty="0" smtClean="0"/>
          </a:p>
          <a:p>
            <a:pPr lvl="0">
              <a:buFont typeface="Wingdings" panose="05000000000000000000" pitchFamily="2" charset="2"/>
              <a:buChar char="v"/>
            </a:pPr>
            <a:r>
              <a:rPr lang="en-GB" dirty="0" smtClean="0"/>
              <a:t>For children and parents with limited English, we provide translators for formal meetings and the website can be translated into different languages</a:t>
            </a:r>
          </a:p>
          <a:p>
            <a:pPr lvl="0">
              <a:buFont typeface="Wingdings" panose="05000000000000000000" pitchFamily="2" charset="2"/>
              <a:buChar char="v"/>
            </a:pPr>
            <a:r>
              <a:rPr lang="en-GB" dirty="0"/>
              <a:t>There are only a small number of steps around the school site.</a:t>
            </a:r>
            <a:endParaRPr lang="en-GB" dirty="0" smtClean="0"/>
          </a:p>
        </p:txBody>
      </p:sp>
    </p:spTree>
    <p:extLst>
      <p:ext uri="{BB962C8B-B14F-4D97-AF65-F5344CB8AC3E}">
        <p14:creationId xmlns:p14="http://schemas.microsoft.com/office/powerpoint/2010/main" val="3719417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460612" y="156446"/>
            <a:ext cx="9875520" cy="1356360"/>
          </a:xfrm>
        </p:spPr>
        <p:txBody>
          <a:bodyPr>
            <a:normAutofit/>
          </a:bodyPr>
          <a:lstStyle/>
          <a:p>
            <a:pPr lvl="0"/>
            <a:r>
              <a:rPr lang="en-GB" dirty="0" smtClean="0"/>
              <a:t>Who can I contact for further information?</a:t>
            </a:r>
            <a:endParaRPr lang="en-GB" dirty="0"/>
          </a:p>
        </p:txBody>
      </p:sp>
      <p:sp>
        <p:nvSpPr>
          <p:cNvPr id="3" name="Content Placeholder 2"/>
          <p:cNvSpPr txBox="1">
            <a:spLocks noGrp="1"/>
          </p:cNvSpPr>
          <p:nvPr>
            <p:ph idx="1"/>
          </p:nvPr>
        </p:nvSpPr>
        <p:spPr>
          <a:xfrm>
            <a:off x="838203" y="1512806"/>
            <a:ext cx="9497929" cy="4351336"/>
          </a:xfrm>
        </p:spPr>
        <p:txBody>
          <a:bodyPr>
            <a:normAutofit/>
          </a:bodyPr>
          <a:lstStyle/>
          <a:p>
            <a:pPr lvl="0">
              <a:buFont typeface="Wingdings" panose="05000000000000000000" pitchFamily="2" charset="2"/>
              <a:buChar char="v"/>
            </a:pPr>
            <a:r>
              <a:rPr lang="en-GB" sz="2000" dirty="0" smtClean="0"/>
              <a:t>The school office is open throughout the day, and office staff can direct enquires to the most appropriate member of staff.</a:t>
            </a:r>
          </a:p>
          <a:p>
            <a:pPr lvl="0">
              <a:buFont typeface="Wingdings" panose="05000000000000000000" pitchFamily="2" charset="2"/>
              <a:buChar char="v"/>
            </a:pPr>
            <a:r>
              <a:rPr lang="en-GB" sz="2000" dirty="0"/>
              <a:t>The school has a clear complaints procedure available to download on the school’s website or the school office.</a:t>
            </a:r>
            <a:r>
              <a:rPr lang="en-GB" sz="2000" dirty="0" smtClean="0"/>
              <a:t>.</a:t>
            </a:r>
          </a:p>
          <a:p>
            <a:pPr marL="0" lv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091091869"/>
              </p:ext>
            </p:extLst>
          </p:nvPr>
        </p:nvGraphicFramePr>
        <p:xfrm>
          <a:off x="1790698" y="3327316"/>
          <a:ext cx="8305801" cy="1219200"/>
        </p:xfrm>
        <a:graphic>
          <a:graphicData uri="http://schemas.openxmlformats.org/drawingml/2006/table">
            <a:tbl>
              <a:tblPr firstRow="1" bandRow="1">
                <a:tableStyleId>{5C22544A-7EE6-4342-B048-85BDC9FD1C3A}</a:tableStyleId>
              </a:tblPr>
              <a:tblGrid>
                <a:gridCol w="1828802">
                  <a:extLst>
                    <a:ext uri="{9D8B030D-6E8A-4147-A177-3AD203B41FA5}">
                      <a16:colId xmlns:a16="http://schemas.microsoft.com/office/drawing/2014/main" val="230474606"/>
                    </a:ext>
                  </a:extLst>
                </a:gridCol>
                <a:gridCol w="1924050">
                  <a:extLst>
                    <a:ext uri="{9D8B030D-6E8A-4147-A177-3AD203B41FA5}">
                      <a16:colId xmlns:a16="http://schemas.microsoft.com/office/drawing/2014/main" val="2312872138"/>
                    </a:ext>
                  </a:extLst>
                </a:gridCol>
                <a:gridCol w="4552949">
                  <a:extLst>
                    <a:ext uri="{9D8B030D-6E8A-4147-A177-3AD203B41FA5}">
                      <a16:colId xmlns:a16="http://schemas.microsoft.com/office/drawing/2014/main" val="2853461950"/>
                    </a:ext>
                  </a:extLst>
                </a:gridCol>
              </a:tblGrid>
              <a:tr h="266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none" dirty="0" smtClean="0"/>
                        <a:t> Contact</a:t>
                      </a:r>
                    </a:p>
                  </a:txBody>
                  <a:tcPr/>
                </a:tc>
                <a:tc>
                  <a:txBody>
                    <a:bodyPr/>
                    <a:lstStyle/>
                    <a:p>
                      <a:r>
                        <a:rPr lang="en-GB" sz="1400" dirty="0" smtClean="0"/>
                        <a:t>Position</a:t>
                      </a:r>
                      <a:endParaRPr lang="en-GB" sz="1400" dirty="0"/>
                    </a:p>
                  </a:txBody>
                  <a:tcPr/>
                </a:tc>
                <a:tc>
                  <a:txBody>
                    <a:bodyPr/>
                    <a:lstStyle/>
                    <a:p>
                      <a:endParaRPr lang="en-GB" sz="1400" dirty="0"/>
                    </a:p>
                  </a:txBody>
                  <a:tcPr/>
                </a:tc>
                <a:extLst>
                  <a:ext uri="{0D108BD9-81ED-4DB2-BD59-A6C34878D82A}">
                    <a16:rowId xmlns:a16="http://schemas.microsoft.com/office/drawing/2014/main" val="2218178483"/>
                  </a:ext>
                </a:extLst>
              </a:tr>
              <a:tr h="266017">
                <a:tc>
                  <a:txBody>
                    <a:bodyPr/>
                    <a:lstStyle/>
                    <a:p>
                      <a:r>
                        <a:rPr lang="en-GB" sz="1400" dirty="0" smtClean="0"/>
                        <a:t>Mr</a:t>
                      </a:r>
                      <a:r>
                        <a:rPr lang="en-GB" sz="1400" baseline="0" dirty="0" smtClean="0"/>
                        <a:t> Merriman</a:t>
                      </a:r>
                      <a:endParaRPr lang="en-GB" sz="1400" dirty="0"/>
                    </a:p>
                  </a:txBody>
                  <a:tcPr/>
                </a:tc>
                <a:tc>
                  <a:txBody>
                    <a:bodyPr/>
                    <a:lstStyle/>
                    <a:p>
                      <a:r>
                        <a:rPr lang="en-GB" sz="1400" dirty="0" smtClean="0"/>
                        <a:t>Head Teacher/DSP</a:t>
                      </a:r>
                      <a:endParaRPr lang="en-GB" sz="1400" dirty="0"/>
                    </a:p>
                  </a:txBody>
                  <a:tcPr/>
                </a:tc>
                <a:tc>
                  <a:txBody>
                    <a:bodyPr/>
                    <a:lstStyle/>
                    <a:p>
                      <a:r>
                        <a:rPr lang="en-GB" sz="1400" dirty="0" smtClean="0"/>
                        <a:t>head@gaddesdenrow.herts.sch.uk</a:t>
                      </a:r>
                      <a:endParaRPr lang="en-GB" sz="1400" dirty="0"/>
                    </a:p>
                  </a:txBody>
                  <a:tcPr/>
                </a:tc>
                <a:extLst>
                  <a:ext uri="{0D108BD9-81ED-4DB2-BD59-A6C34878D82A}">
                    <a16:rowId xmlns:a16="http://schemas.microsoft.com/office/drawing/2014/main" val="31632165"/>
                  </a:ext>
                </a:extLst>
              </a:tr>
              <a:tr h="266017">
                <a:tc>
                  <a:txBody>
                    <a:bodyPr/>
                    <a:lstStyle/>
                    <a:p>
                      <a:r>
                        <a:rPr lang="en-GB" sz="1400" dirty="0" smtClean="0"/>
                        <a:t>Mrs</a:t>
                      </a:r>
                      <a:r>
                        <a:rPr lang="en-GB" sz="1400" baseline="0" dirty="0" smtClean="0"/>
                        <a:t> Scott</a:t>
                      </a:r>
                      <a:endParaRPr lang="en-GB" sz="1400" dirty="0"/>
                    </a:p>
                  </a:txBody>
                  <a:tcPr/>
                </a:tc>
                <a:tc>
                  <a:txBody>
                    <a:bodyPr/>
                    <a:lstStyle/>
                    <a:p>
                      <a:r>
                        <a:rPr lang="en-GB" sz="1400" dirty="0" smtClean="0"/>
                        <a:t>SENCO/ DSP</a:t>
                      </a:r>
                      <a:endParaRPr lang="en-GB" sz="1400" dirty="0"/>
                    </a:p>
                  </a:txBody>
                  <a:tcPr/>
                </a:tc>
                <a:tc>
                  <a:txBody>
                    <a:bodyPr/>
                    <a:lstStyle/>
                    <a:p>
                      <a:r>
                        <a:rPr lang="en-GB" sz="1400" dirty="0" smtClean="0"/>
                        <a:t>kscott@gaddesdenrow.herts.sch.uk</a:t>
                      </a:r>
                      <a:endParaRPr lang="en-GB" sz="1400" dirty="0"/>
                    </a:p>
                  </a:txBody>
                  <a:tcPr/>
                </a:tc>
                <a:extLst>
                  <a:ext uri="{0D108BD9-81ED-4DB2-BD59-A6C34878D82A}">
                    <a16:rowId xmlns:a16="http://schemas.microsoft.com/office/drawing/2014/main" val="3083333847"/>
                  </a:ext>
                </a:extLst>
              </a:tr>
              <a:tr h="266017">
                <a:tc>
                  <a:txBody>
                    <a:bodyPr/>
                    <a:lstStyle/>
                    <a:p>
                      <a:r>
                        <a:rPr lang="en-GB" sz="1400" dirty="0" smtClean="0"/>
                        <a:t>Mrs McCormick</a:t>
                      </a:r>
                      <a:endParaRPr lang="en-GB" sz="1400" dirty="0"/>
                    </a:p>
                  </a:txBody>
                  <a:tcPr/>
                </a:tc>
                <a:tc>
                  <a:txBody>
                    <a:bodyPr/>
                    <a:lstStyle/>
                    <a:p>
                      <a:r>
                        <a:rPr lang="en-GB" sz="1400" dirty="0" smtClean="0"/>
                        <a:t>School Secretary </a:t>
                      </a:r>
                      <a:endParaRPr lang="en-GB" sz="1400" dirty="0"/>
                    </a:p>
                  </a:txBody>
                  <a:tcPr/>
                </a:tc>
                <a:tc>
                  <a:txBody>
                    <a:bodyPr/>
                    <a:lstStyle/>
                    <a:p>
                      <a:r>
                        <a:rPr lang="en-GB" sz="1400" dirty="0" smtClean="0"/>
                        <a:t>admin@gaddesdenrow.herts.sch.uk</a:t>
                      </a:r>
                      <a:endParaRPr lang="en-GB" sz="1400" dirty="0"/>
                    </a:p>
                  </a:txBody>
                  <a:tcPr/>
                </a:tc>
                <a:extLst>
                  <a:ext uri="{0D108BD9-81ED-4DB2-BD59-A6C34878D82A}">
                    <a16:rowId xmlns:a16="http://schemas.microsoft.com/office/drawing/2014/main" val="2666768135"/>
                  </a:ext>
                </a:extLst>
              </a:tr>
            </a:tbl>
          </a:graphicData>
        </a:graphic>
      </p:graphicFrame>
    </p:spTree>
    <p:extLst>
      <p:ext uri="{BB962C8B-B14F-4D97-AF65-F5344CB8AC3E}">
        <p14:creationId xmlns:p14="http://schemas.microsoft.com/office/powerpoint/2010/main" val="3225196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Autofit/>
          </a:bodyPr>
          <a:lstStyle/>
          <a:p>
            <a:pPr lvl="0"/>
            <a:r>
              <a:rPr lang="en-GB" sz="2400" dirty="0" smtClean="0"/>
              <a:t>How will the school prepare and support my child to join the school, transfer to a new school or next stage of education and life?</a:t>
            </a:r>
            <a:endParaRPr lang="en-GB" sz="2400" dirty="0"/>
          </a:p>
        </p:txBody>
      </p:sp>
      <p:sp>
        <p:nvSpPr>
          <p:cNvPr id="3" name="Content Placeholder 2"/>
          <p:cNvSpPr txBox="1">
            <a:spLocks noGrp="1"/>
          </p:cNvSpPr>
          <p:nvPr>
            <p:ph idx="1"/>
          </p:nvPr>
        </p:nvSpPr>
        <p:spPr/>
        <p:txBody>
          <a:bodyPr>
            <a:normAutofit fontScale="70000" lnSpcReduction="20000"/>
          </a:bodyPr>
          <a:lstStyle/>
          <a:p>
            <a:pPr lvl="0">
              <a:lnSpc>
                <a:spcPct val="120000"/>
              </a:lnSpc>
              <a:buFont typeface="Wingdings" panose="05000000000000000000" pitchFamily="2" charset="2"/>
              <a:buChar char="v"/>
            </a:pPr>
            <a:r>
              <a:rPr lang="en-GB" dirty="0" smtClean="0"/>
              <a:t>Children entering the mainstream school will have a tour of the school with their parents and Head Teacher</a:t>
            </a:r>
          </a:p>
          <a:p>
            <a:pPr lvl="0">
              <a:lnSpc>
                <a:spcPct val="120000"/>
              </a:lnSpc>
              <a:buFont typeface="Wingdings" panose="05000000000000000000" pitchFamily="2" charset="2"/>
              <a:buChar char="v"/>
            </a:pPr>
            <a:r>
              <a:rPr lang="en-GB" dirty="0" smtClean="0"/>
              <a:t>After that the point of contact will be the class teacher and SENCO</a:t>
            </a:r>
          </a:p>
          <a:p>
            <a:pPr lvl="0">
              <a:lnSpc>
                <a:spcPct val="120000"/>
              </a:lnSpc>
              <a:buFont typeface="Wingdings" panose="05000000000000000000" pitchFamily="2" charset="2"/>
              <a:buChar char="v"/>
            </a:pPr>
            <a:r>
              <a:rPr lang="en-GB" dirty="0"/>
              <a:t>Entering Early Years Foundation Stage: New to Reception meeting during the summer term before they start</a:t>
            </a:r>
            <a:endParaRPr lang="en-GB" dirty="0" smtClean="0"/>
          </a:p>
          <a:p>
            <a:pPr lvl="0">
              <a:lnSpc>
                <a:spcPct val="120000"/>
              </a:lnSpc>
              <a:buFont typeface="Wingdings" panose="05000000000000000000" pitchFamily="2" charset="2"/>
              <a:buChar char="v"/>
            </a:pPr>
            <a:r>
              <a:rPr lang="en-GB" dirty="0" smtClean="0"/>
              <a:t>We seek information from the preceding school and work closely worth the parents to ensure that the child’s needs are met quickly.</a:t>
            </a:r>
          </a:p>
          <a:p>
            <a:pPr lvl="0">
              <a:lnSpc>
                <a:spcPct val="120000"/>
              </a:lnSpc>
              <a:buFont typeface="Wingdings" panose="05000000000000000000" pitchFamily="2" charset="2"/>
              <a:buChar char="v"/>
            </a:pPr>
            <a:r>
              <a:rPr lang="en-GB" dirty="0" err="1"/>
              <a:t>SENCo</a:t>
            </a:r>
            <a:r>
              <a:rPr lang="en-GB" dirty="0"/>
              <a:t> and class teachers to liaise with next setting when a pupil leaves the school to ensure a thorough transition. </a:t>
            </a:r>
            <a:endParaRPr lang="en-GB" dirty="0" smtClean="0"/>
          </a:p>
          <a:p>
            <a:pPr lvl="0">
              <a:lnSpc>
                <a:spcPct val="120000"/>
              </a:lnSpc>
              <a:buFont typeface="Wingdings" panose="05000000000000000000" pitchFamily="2" charset="2"/>
              <a:buChar char="v"/>
            </a:pPr>
            <a:r>
              <a:rPr lang="en-GB" dirty="0"/>
              <a:t>Transition meetings between class teachers and key </a:t>
            </a:r>
            <a:r>
              <a:rPr lang="en-GB" dirty="0" smtClean="0"/>
              <a:t>stages. When class teachers are changing. </a:t>
            </a:r>
            <a:endParaRPr lang="en-GB" dirty="0"/>
          </a:p>
          <a:p>
            <a:pPr lvl="0">
              <a:lnSpc>
                <a:spcPct val="120000"/>
              </a:lnSpc>
              <a:buFont typeface="Wingdings" panose="05000000000000000000" pitchFamily="2" charset="2"/>
              <a:buChar char="v"/>
            </a:pPr>
            <a:r>
              <a:rPr lang="en-GB" dirty="0" smtClean="0"/>
              <a:t>Where appropriate, extra visits to a child’s secondary school are arranged. </a:t>
            </a:r>
          </a:p>
          <a:p>
            <a:pPr lvl="0">
              <a:lnSpc>
                <a:spcPct val="120000"/>
              </a:lnSpc>
              <a:buFont typeface="Wingdings" panose="05000000000000000000" pitchFamily="2" charset="2"/>
              <a:buChar char="v"/>
            </a:pPr>
            <a:r>
              <a:rPr lang="en-GB" dirty="0" smtClean="0"/>
              <a:t>All pupils benefit from a transition programme in the summer term to prepare them for their next year group.</a:t>
            </a:r>
          </a:p>
          <a:p>
            <a:pPr lvl="0">
              <a:lnSpc>
                <a:spcPct val="120000"/>
              </a:lnSpc>
              <a:buFont typeface="Wingdings" panose="05000000000000000000" pitchFamily="2" charset="2"/>
              <a:buChar char="v"/>
            </a:pPr>
            <a:r>
              <a:rPr lang="en-GB" dirty="0" err="1"/>
              <a:t>SENCo</a:t>
            </a:r>
            <a:r>
              <a:rPr lang="en-GB" dirty="0"/>
              <a:t> liaises with all members of staff to ensure a smooth transition between classes/key stages</a:t>
            </a:r>
          </a:p>
        </p:txBody>
      </p:sp>
    </p:spTree>
    <p:extLst>
      <p:ext uri="{BB962C8B-B14F-4D97-AF65-F5344CB8AC3E}">
        <p14:creationId xmlns:p14="http://schemas.microsoft.com/office/powerpoint/2010/main" val="838278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u="sng" dirty="0"/>
              <a:t>Introduction </a:t>
            </a:r>
            <a:r>
              <a:rPr lang="en-GB" dirty="0"/>
              <a:t/>
            </a:r>
            <a:br>
              <a:rPr lang="en-GB" dirty="0"/>
            </a:br>
            <a:endParaRPr lang="en-GB" dirty="0"/>
          </a:p>
        </p:txBody>
      </p:sp>
      <p:sp>
        <p:nvSpPr>
          <p:cNvPr id="3" name="Content Placeholder 2"/>
          <p:cNvSpPr txBox="1">
            <a:spLocks noGrp="1"/>
          </p:cNvSpPr>
          <p:nvPr>
            <p:ph idx="1"/>
          </p:nvPr>
        </p:nvSpPr>
        <p:spPr/>
        <p:txBody>
          <a:bodyPr>
            <a:normAutofit fontScale="92500" lnSpcReduction="10000"/>
          </a:bodyPr>
          <a:lstStyle/>
          <a:p>
            <a:pPr lvl="0">
              <a:buFont typeface="Wingdings" panose="05000000000000000000" pitchFamily="2" charset="2"/>
              <a:buChar char="v"/>
            </a:pPr>
            <a:r>
              <a:rPr lang="en-GB" dirty="0"/>
              <a:t>This SEN Information Report </a:t>
            </a:r>
            <a:r>
              <a:rPr lang="en-GB" dirty="0" smtClean="0"/>
              <a:t>serves </a:t>
            </a:r>
            <a:r>
              <a:rPr lang="en-GB" dirty="0"/>
              <a:t>as an information source for all parents but especially parents of children who have, or may have, needs in school, which are different to those of their peers. </a:t>
            </a:r>
          </a:p>
          <a:p>
            <a:pPr lvl="0">
              <a:buFont typeface="Wingdings" panose="05000000000000000000" pitchFamily="2" charset="2"/>
              <a:buChar char="v"/>
            </a:pPr>
            <a:r>
              <a:rPr lang="en-GB" dirty="0"/>
              <a:t>All Hertfordshire Local Authority (LA) maintained schools have a similar approach to meeting the needs of pupils with Special Educational Needs (SEN) and are supported by the LA to ensure that all pupils, regardless of their specific needs, make the best possible progress in school. </a:t>
            </a:r>
            <a:endParaRPr lang="en-GB" dirty="0" smtClean="0"/>
          </a:p>
          <a:p>
            <a:pPr lvl="0">
              <a:buFont typeface="Wingdings" panose="05000000000000000000" pitchFamily="2" charset="2"/>
              <a:buChar char="v"/>
            </a:pPr>
            <a:r>
              <a:rPr lang="en-GB" dirty="0"/>
              <a:t>All SEN provision delivered to </a:t>
            </a:r>
            <a:r>
              <a:rPr lang="en-GB" dirty="0" smtClean="0"/>
              <a:t>children has </a:t>
            </a:r>
            <a:r>
              <a:rPr lang="en-GB" dirty="0"/>
              <a:t>regard for the Special Educational Needs Code of Practice 2014 and the school’s SEN policy. </a:t>
            </a:r>
            <a:endParaRPr lang="en-GB" dirty="0" smtClean="0"/>
          </a:p>
          <a:p>
            <a:pPr lvl="0">
              <a:buFont typeface="Wingdings" panose="05000000000000000000" pitchFamily="2" charset="2"/>
              <a:buChar char="v"/>
            </a:pPr>
            <a:r>
              <a:rPr lang="en-GB" dirty="0" smtClean="0"/>
              <a:t>Our </a:t>
            </a:r>
            <a:r>
              <a:rPr lang="en-GB" dirty="0"/>
              <a:t>SEN information report complies with: </a:t>
            </a:r>
          </a:p>
          <a:p>
            <a:pPr lvl="0">
              <a:buFontTx/>
              <a:buChar char="-"/>
            </a:pPr>
            <a:r>
              <a:rPr lang="en-GB" dirty="0" smtClean="0"/>
              <a:t>Section </a:t>
            </a:r>
            <a:r>
              <a:rPr lang="en-GB" dirty="0"/>
              <a:t>69(2) of the Children and Families Act 2014 </a:t>
            </a:r>
          </a:p>
          <a:p>
            <a:pPr lvl="0">
              <a:buFontTx/>
              <a:buChar char="-"/>
            </a:pPr>
            <a:r>
              <a:rPr lang="en-GB" dirty="0" smtClean="0"/>
              <a:t>Regulation </a:t>
            </a:r>
            <a:r>
              <a:rPr lang="en-GB" dirty="0"/>
              <a:t>51 of the Special Educational Needs and Disability Regulations 2014</a:t>
            </a:r>
          </a:p>
          <a:p>
            <a:pPr lvl="0"/>
            <a:endParaRPr lang="en-GB" dirty="0"/>
          </a:p>
        </p:txBody>
      </p:sp>
    </p:spTree>
    <p:extLst>
      <p:ext uri="{BB962C8B-B14F-4D97-AF65-F5344CB8AC3E}">
        <p14:creationId xmlns:p14="http://schemas.microsoft.com/office/powerpoint/2010/main" val="3064888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3200" dirty="0" smtClean="0"/>
              <a:t>How are the school’s resources allocated and matched  to children’s special educational needs?</a:t>
            </a:r>
            <a:endParaRPr lang="en-GB" sz="3200" dirty="0"/>
          </a:p>
        </p:txBody>
      </p:sp>
      <p:sp>
        <p:nvSpPr>
          <p:cNvPr id="3" name="Content Placeholder 2"/>
          <p:cNvSpPr txBox="1">
            <a:spLocks noGrp="1"/>
          </p:cNvSpPr>
          <p:nvPr>
            <p:ph idx="1"/>
          </p:nvPr>
        </p:nvSpPr>
        <p:spPr>
          <a:xfrm>
            <a:off x="1036734" y="1965960"/>
            <a:ext cx="9872871" cy="4038600"/>
          </a:xfrm>
        </p:spPr>
        <p:txBody>
          <a:bodyPr>
            <a:normAutofit/>
          </a:bodyPr>
          <a:lstStyle/>
          <a:p>
            <a:pPr lvl="0">
              <a:lnSpc>
                <a:spcPct val="100000"/>
              </a:lnSpc>
              <a:buFont typeface="Wingdings" panose="05000000000000000000" pitchFamily="2" charset="2"/>
              <a:buChar char="v"/>
            </a:pPr>
            <a:r>
              <a:rPr lang="en-GB" dirty="0"/>
              <a:t>The school </a:t>
            </a:r>
            <a:r>
              <a:rPr lang="en-GB" dirty="0" smtClean="0"/>
              <a:t>has an amount identified in its overall budget that related specifically to SEN. This is used for resources to support the progress of children with SEN. </a:t>
            </a:r>
          </a:p>
          <a:p>
            <a:pPr lvl="0">
              <a:lnSpc>
                <a:spcPct val="100000"/>
              </a:lnSpc>
              <a:buFont typeface="Wingdings" panose="05000000000000000000" pitchFamily="2" charset="2"/>
              <a:buChar char="v"/>
            </a:pPr>
            <a:r>
              <a:rPr lang="en-GB" dirty="0"/>
              <a:t>Pupil progress meetings and SEN support reviews lead the planning for the allocation of the school’s resources in order to ensure children’s needs are best met with what is available</a:t>
            </a:r>
            <a:r>
              <a:rPr lang="en-GB" dirty="0" smtClean="0"/>
              <a:t>.</a:t>
            </a:r>
          </a:p>
          <a:p>
            <a:pPr lvl="0">
              <a:lnSpc>
                <a:spcPct val="100000"/>
              </a:lnSpc>
              <a:buFont typeface="Wingdings" panose="05000000000000000000" pitchFamily="2" charset="2"/>
              <a:buChar char="v"/>
            </a:pPr>
            <a:r>
              <a:rPr lang="en-GB" dirty="0" smtClean="0"/>
              <a:t>The </a:t>
            </a:r>
            <a:r>
              <a:rPr lang="en-GB" dirty="0"/>
              <a:t>governing body receives regular reports on how the school budget is being spent and the allocation of all </a:t>
            </a:r>
            <a:r>
              <a:rPr lang="en-GB" dirty="0" smtClean="0"/>
              <a:t>resources</a:t>
            </a:r>
          </a:p>
          <a:p>
            <a:pPr lvl="0">
              <a:lnSpc>
                <a:spcPct val="100000"/>
              </a:lnSpc>
              <a:buFont typeface="Wingdings" panose="05000000000000000000" pitchFamily="2" charset="2"/>
              <a:buChar char="v"/>
            </a:pPr>
            <a:r>
              <a:rPr lang="en-GB" dirty="0"/>
              <a:t>The experience, training and expertise of Teaching Assistants are carefully matched to the needs of the children. </a:t>
            </a:r>
          </a:p>
        </p:txBody>
      </p:sp>
    </p:spTree>
    <p:extLst>
      <p:ext uri="{BB962C8B-B14F-4D97-AF65-F5344CB8AC3E}">
        <p14:creationId xmlns:p14="http://schemas.microsoft.com/office/powerpoint/2010/main" val="219107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3200" dirty="0" smtClean="0"/>
              <a:t>How are the school’s resources allocated and matched  to children’s special educational needs?</a:t>
            </a:r>
            <a:endParaRPr lang="en-GB" sz="3200" dirty="0"/>
          </a:p>
        </p:txBody>
      </p:sp>
      <p:sp>
        <p:nvSpPr>
          <p:cNvPr id="3" name="Content Placeholder 2"/>
          <p:cNvSpPr txBox="1">
            <a:spLocks noGrp="1"/>
          </p:cNvSpPr>
          <p:nvPr>
            <p:ph idx="1"/>
          </p:nvPr>
        </p:nvSpPr>
        <p:spPr/>
        <p:txBody>
          <a:bodyPr>
            <a:normAutofit fontScale="92500" lnSpcReduction="20000"/>
          </a:bodyPr>
          <a:lstStyle/>
          <a:p>
            <a:pPr marL="0" indent="0">
              <a:buNone/>
            </a:pPr>
            <a:r>
              <a:rPr lang="en-GB" b="1" dirty="0" smtClean="0">
                <a:effectLst/>
              </a:rPr>
              <a:t>Exceptional Needs Funding</a:t>
            </a:r>
          </a:p>
          <a:p>
            <a:pPr>
              <a:buFont typeface="Wingdings" panose="05000000000000000000" pitchFamily="2" charset="2"/>
              <a:buChar char="v"/>
            </a:pPr>
            <a:r>
              <a:rPr lang="en-GB" dirty="0" smtClean="0">
                <a:effectLst/>
              </a:rPr>
              <a:t>This is money given to schools and childcare providers to help them support children with the most complex and exceptional needs.</a:t>
            </a:r>
          </a:p>
          <a:p>
            <a:pPr>
              <a:buFont typeface="Wingdings" panose="05000000000000000000" pitchFamily="2" charset="2"/>
              <a:buChar char="v"/>
            </a:pPr>
            <a:r>
              <a:rPr lang="en-GB" dirty="0" smtClean="0">
                <a:effectLst/>
              </a:rPr>
              <a:t>Schools and childcare providers have to apply for the exceptional needs funding. Speak to your childcare provider or school </a:t>
            </a:r>
            <a:r>
              <a:rPr lang="en-GB" dirty="0" smtClean="0"/>
              <a:t>SENCO </a:t>
            </a:r>
            <a:r>
              <a:rPr lang="en-GB" dirty="0" smtClean="0">
                <a:effectLst/>
              </a:rPr>
              <a:t>to discuss getting the funding to help your child's day to day life while in education.</a:t>
            </a:r>
          </a:p>
          <a:p>
            <a:pPr marL="0" indent="0">
              <a:buNone/>
            </a:pPr>
            <a:r>
              <a:rPr lang="en-GB" b="1" dirty="0" smtClean="0">
                <a:effectLst/>
              </a:rPr>
              <a:t>How it works</a:t>
            </a:r>
            <a:endParaRPr lang="en-GB" dirty="0" smtClean="0">
              <a:effectLst/>
            </a:endParaRPr>
          </a:p>
          <a:p>
            <a:pPr>
              <a:buFont typeface="Wingdings" panose="05000000000000000000" pitchFamily="2" charset="2"/>
              <a:buChar char="v"/>
            </a:pPr>
            <a:r>
              <a:rPr lang="en-GB" dirty="0" smtClean="0">
                <a:effectLst/>
              </a:rPr>
              <a:t>There are groups of teachers and SEN professionals who meet to decide if the child's needs meet the criteria – this is called an Exceptional Needs Panel.</a:t>
            </a:r>
          </a:p>
          <a:p>
            <a:pPr>
              <a:buFont typeface="Wingdings" panose="05000000000000000000" pitchFamily="2" charset="2"/>
              <a:buChar char="v"/>
            </a:pPr>
            <a:r>
              <a:rPr lang="en-GB" dirty="0" smtClean="0">
                <a:effectLst/>
              </a:rPr>
              <a:t>The panel meets to decide who gets the funding.</a:t>
            </a:r>
          </a:p>
          <a:p>
            <a:pPr>
              <a:buFont typeface="Wingdings" panose="05000000000000000000" pitchFamily="2" charset="2"/>
              <a:buChar char="v"/>
            </a:pPr>
            <a:r>
              <a:rPr lang="en-GB" dirty="0" smtClean="0">
                <a:effectLst/>
              </a:rPr>
              <a:t>Payments are made termly.</a:t>
            </a:r>
          </a:p>
          <a:p>
            <a:pPr>
              <a:buFont typeface="Wingdings" panose="05000000000000000000" pitchFamily="2" charset="2"/>
              <a:buChar char="v"/>
            </a:pPr>
            <a:r>
              <a:rPr lang="en-GB" dirty="0" smtClean="0">
                <a:effectLst/>
              </a:rPr>
              <a:t>Funding stops when the child leaves education.</a:t>
            </a:r>
          </a:p>
          <a:p>
            <a:pPr marL="0" lvl="0" indent="0">
              <a:buNone/>
            </a:pPr>
            <a:endParaRPr lang="en-GB" dirty="0"/>
          </a:p>
        </p:txBody>
      </p:sp>
    </p:spTree>
    <p:extLst>
      <p:ext uri="{BB962C8B-B14F-4D97-AF65-F5344CB8AC3E}">
        <p14:creationId xmlns:p14="http://schemas.microsoft.com/office/powerpoint/2010/main" val="59636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4000" dirty="0" smtClean="0"/>
              <a:t>How is the decision made about how much support my child will receive?</a:t>
            </a:r>
            <a:endParaRPr lang="en-GB" sz="4000" dirty="0"/>
          </a:p>
        </p:txBody>
      </p:sp>
      <p:sp>
        <p:nvSpPr>
          <p:cNvPr id="3" name="Content Placeholder 2"/>
          <p:cNvSpPr txBox="1">
            <a:spLocks noGrp="1"/>
          </p:cNvSpPr>
          <p:nvPr>
            <p:ph idx="1"/>
          </p:nvPr>
        </p:nvSpPr>
        <p:spPr>
          <a:xfrm>
            <a:off x="1143000" y="2057400"/>
            <a:ext cx="9872871" cy="4324350"/>
          </a:xfrm>
        </p:spPr>
        <p:txBody>
          <a:bodyPr>
            <a:normAutofit fontScale="92500" lnSpcReduction="10000"/>
          </a:bodyPr>
          <a:lstStyle/>
          <a:p>
            <a:pPr lvl="0">
              <a:buFont typeface="Wingdings" panose="05000000000000000000" pitchFamily="2" charset="2"/>
              <a:buChar char="v"/>
            </a:pPr>
            <a:r>
              <a:rPr lang="en-GB" dirty="0" smtClean="0"/>
              <a:t>Support is carefully matched to children’s needs</a:t>
            </a:r>
          </a:p>
          <a:p>
            <a:pPr lvl="0">
              <a:buFont typeface="Wingdings" panose="05000000000000000000" pitchFamily="2" charset="2"/>
              <a:buChar char="v"/>
            </a:pPr>
            <a:r>
              <a:rPr lang="en-GB" dirty="0" smtClean="0"/>
              <a:t>Support can be give through:</a:t>
            </a:r>
          </a:p>
          <a:p>
            <a:pPr lvl="1">
              <a:buFont typeface="Wingdings" panose="05000000000000000000" pitchFamily="2" charset="2"/>
              <a:buChar char="v"/>
            </a:pPr>
            <a:r>
              <a:rPr lang="en-GB" dirty="0" smtClean="0"/>
              <a:t>Adjustments to the curriculum</a:t>
            </a:r>
          </a:p>
          <a:p>
            <a:pPr lvl="1">
              <a:buFont typeface="Wingdings" panose="05000000000000000000" pitchFamily="2" charset="2"/>
              <a:buChar char="v"/>
            </a:pPr>
            <a:r>
              <a:rPr lang="en-GB" dirty="0" smtClean="0"/>
              <a:t>Intervention groups</a:t>
            </a:r>
          </a:p>
          <a:p>
            <a:pPr lvl="1">
              <a:buFont typeface="Wingdings" panose="05000000000000000000" pitchFamily="2" charset="2"/>
              <a:buChar char="v"/>
            </a:pPr>
            <a:r>
              <a:rPr lang="en-GB" dirty="0" smtClean="0"/>
              <a:t>One-to-one</a:t>
            </a:r>
          </a:p>
          <a:p>
            <a:pPr lvl="1">
              <a:buFont typeface="Wingdings" panose="05000000000000000000" pitchFamily="2" charset="2"/>
              <a:buChar char="v"/>
            </a:pPr>
            <a:r>
              <a:rPr lang="en-GB" dirty="0" smtClean="0"/>
              <a:t>Small group work</a:t>
            </a:r>
          </a:p>
          <a:p>
            <a:pPr lvl="1">
              <a:buFont typeface="Wingdings" panose="05000000000000000000" pitchFamily="2" charset="2"/>
              <a:buChar char="v"/>
            </a:pPr>
            <a:r>
              <a:rPr lang="en-GB" dirty="0" smtClean="0"/>
              <a:t>Specialist resources</a:t>
            </a:r>
          </a:p>
          <a:p>
            <a:pPr lvl="0">
              <a:buFont typeface="Wingdings" panose="05000000000000000000" pitchFamily="2" charset="2"/>
              <a:buChar char="v"/>
            </a:pPr>
            <a:r>
              <a:rPr lang="en-GB" dirty="0" smtClean="0"/>
              <a:t>Decisions are made through careful assessment, analysis of pupil’s progress, SEN support discussions and observations of the child</a:t>
            </a:r>
          </a:p>
          <a:p>
            <a:pPr lvl="0">
              <a:buFont typeface="Wingdings" panose="05000000000000000000" pitchFamily="2" charset="2"/>
              <a:buChar char="v"/>
            </a:pPr>
            <a:r>
              <a:rPr lang="en-GB" dirty="0" smtClean="0"/>
              <a:t>It is our aim to develop the independence of all pupils and very few children will receive full-time support from the same staff.</a:t>
            </a:r>
          </a:p>
          <a:p>
            <a:pPr lvl="0">
              <a:buFont typeface="Wingdings" panose="05000000000000000000" pitchFamily="2" charset="2"/>
              <a:buChar char="v"/>
            </a:pPr>
            <a:r>
              <a:rPr lang="en-GB" dirty="0"/>
              <a:t>Some children with exceptional needs receive specific funding for specialist equipment or support that cannot be supplied through what is normally available in school.</a:t>
            </a:r>
            <a:endParaRPr lang="en-GB" dirty="0" smtClean="0"/>
          </a:p>
          <a:p>
            <a:pPr marL="0" lvl="0" indent="0">
              <a:buNone/>
            </a:pPr>
            <a:endParaRPr lang="en-GB" dirty="0" smtClean="0"/>
          </a:p>
          <a:p>
            <a:pPr lvl="1">
              <a:buFont typeface="Wingdings" panose="05000000000000000000" pitchFamily="2" charset="2"/>
              <a:buChar char="v"/>
            </a:pPr>
            <a:endParaRPr lang="en-GB" dirty="0"/>
          </a:p>
          <a:p>
            <a:pPr lvl="1">
              <a:buFont typeface="Wingdings" panose="05000000000000000000" pitchFamily="2" charset="2"/>
              <a:buChar char="v"/>
            </a:pPr>
            <a:endParaRPr lang="en-GB" dirty="0" smtClean="0"/>
          </a:p>
          <a:p>
            <a:pPr lvl="1">
              <a:buFont typeface="Wingdings" panose="05000000000000000000" pitchFamily="2" charset="2"/>
              <a:buChar char="v"/>
            </a:pPr>
            <a:endParaRPr lang="en-GB" dirty="0"/>
          </a:p>
        </p:txBody>
      </p:sp>
    </p:spTree>
    <p:extLst>
      <p:ext uri="{BB962C8B-B14F-4D97-AF65-F5344CB8AC3E}">
        <p14:creationId xmlns:p14="http://schemas.microsoft.com/office/powerpoint/2010/main" val="3707179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967174" y="316326"/>
            <a:ext cx="9875520" cy="1356360"/>
          </a:xfrm>
        </p:spPr>
        <p:txBody>
          <a:bodyPr>
            <a:noAutofit/>
          </a:bodyPr>
          <a:lstStyle/>
          <a:p>
            <a:pPr lvl="0"/>
            <a:r>
              <a:rPr lang="en-GB" sz="2400" dirty="0" smtClean="0"/>
              <a:t>How can I find information about the local authority’s Local Offer of services and provisions for children and young people with special educational needs and disability?</a:t>
            </a:r>
            <a:endParaRPr lang="en-GB" sz="2400" dirty="0"/>
          </a:p>
        </p:txBody>
      </p:sp>
      <p:sp>
        <p:nvSpPr>
          <p:cNvPr id="3" name="Content Placeholder 2"/>
          <p:cNvSpPr txBox="1">
            <a:spLocks noGrp="1"/>
          </p:cNvSpPr>
          <p:nvPr>
            <p:ph idx="1"/>
          </p:nvPr>
        </p:nvSpPr>
        <p:spPr>
          <a:xfrm>
            <a:off x="647134" y="1690688"/>
            <a:ext cx="10515600" cy="4351336"/>
          </a:xfrm>
        </p:spPr>
        <p:txBody>
          <a:bodyPr>
            <a:normAutofit fontScale="77500" lnSpcReduction="20000"/>
          </a:bodyPr>
          <a:lstStyle/>
          <a:p>
            <a:pPr marL="0" indent="0">
              <a:buNone/>
            </a:pPr>
            <a:endParaRPr lang="en-GB" dirty="0" smtClean="0">
              <a:effectLst/>
            </a:endParaRPr>
          </a:p>
          <a:p>
            <a:endParaRPr lang="en-GB" dirty="0"/>
          </a:p>
          <a:p>
            <a:endParaRPr lang="en-GB" sz="2000" dirty="0" smtClean="0">
              <a:effectLst/>
            </a:endParaRPr>
          </a:p>
          <a:p>
            <a:pPr>
              <a:buFont typeface="Wingdings" panose="05000000000000000000" pitchFamily="2" charset="2"/>
              <a:buChar char="v"/>
            </a:pPr>
            <a:r>
              <a:rPr lang="en-GB" sz="1900" dirty="0" smtClean="0">
                <a:effectLst/>
              </a:rPr>
              <a:t>Hertfordshire's SEND Local Offer is your one-stop shop for information, support, services and activities available for children and young people with special educational needs, and their families.</a:t>
            </a:r>
          </a:p>
          <a:p>
            <a:pPr>
              <a:buFont typeface="Wingdings" panose="05000000000000000000" pitchFamily="2" charset="2"/>
              <a:buChar char="v"/>
            </a:pPr>
            <a:r>
              <a:rPr lang="en-GB" sz="1900" dirty="0" smtClean="0">
                <a:effectLst/>
              </a:rPr>
              <a:t>The Local Offer has been created by parents and professionals.</a:t>
            </a:r>
          </a:p>
          <a:p>
            <a:pPr marL="0" indent="0">
              <a:buNone/>
            </a:pPr>
            <a:r>
              <a:rPr lang="en-GB" sz="1600" dirty="0" smtClean="0">
                <a:effectLst/>
                <a:hlinkClick r:id="rId2"/>
              </a:rPr>
              <a:t>https://www.hertfordshire.gov.uk/microsites/local-offer/the-hertfordshire-local-offer.aspx</a:t>
            </a:r>
            <a:endParaRPr lang="en-GB" sz="1600" dirty="0" smtClean="0">
              <a:effectLst/>
            </a:endParaRPr>
          </a:p>
          <a:p>
            <a:pPr marL="0" indent="0">
              <a:buNone/>
            </a:pPr>
            <a:endParaRPr lang="en-GB" sz="1600" dirty="0"/>
          </a:p>
          <a:p>
            <a:pPr marL="0" indent="0">
              <a:buNone/>
            </a:pPr>
            <a:endParaRPr lang="en-GB" sz="1600" dirty="0" smtClean="0">
              <a:effectLst/>
            </a:endParaRPr>
          </a:p>
          <a:p>
            <a:pPr marL="0" indent="0">
              <a:buNone/>
            </a:pPr>
            <a:endParaRPr lang="en-GB" sz="1600" dirty="0"/>
          </a:p>
          <a:p>
            <a:pPr marL="0" indent="0">
              <a:buNone/>
            </a:pPr>
            <a:endParaRPr lang="en-GB" sz="1600" dirty="0" smtClean="0">
              <a:effectLst/>
            </a:endParaRPr>
          </a:p>
          <a:p>
            <a:pPr>
              <a:buFont typeface="Wingdings" panose="05000000000000000000" pitchFamily="2" charset="2"/>
              <a:buChar char="v"/>
            </a:pPr>
            <a:r>
              <a:rPr lang="en-GB" sz="1900" dirty="0" smtClean="0">
                <a:effectLst/>
              </a:rPr>
              <a:t>DSPL is a Hertfordshire-wide partnership approach where parents, staff in early years settings and schools, further education colleges, local authority officers and representatives from other agencies, work together as part of an Area Group, reviewing and developing the range of provision and support services available to their local community </a:t>
            </a:r>
          </a:p>
          <a:p>
            <a:pPr marL="0" indent="0">
              <a:buNone/>
            </a:pPr>
            <a:r>
              <a:rPr lang="en-GB" sz="1900" dirty="0">
                <a:hlinkClick r:id="rId3"/>
              </a:rPr>
              <a:t>http://www.dacorumdspl.org.uk</a:t>
            </a:r>
            <a:r>
              <a:rPr lang="en-GB" sz="1900" dirty="0" smtClean="0">
                <a:hlinkClick r:id="rId3"/>
              </a:rPr>
              <a:t>/</a:t>
            </a:r>
            <a:r>
              <a:rPr lang="en-GB" sz="1900" dirty="0" smtClean="0"/>
              <a:t> </a:t>
            </a:r>
            <a:endParaRPr lang="en-GB" sz="1900" dirty="0" smtClean="0">
              <a:effectLst/>
            </a:endParaRPr>
          </a:p>
          <a:p>
            <a:pPr marL="0" lvl="0" indent="0">
              <a:buNone/>
            </a:pPr>
            <a:endParaRPr lang="en-GB"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8723" y="1721132"/>
            <a:ext cx="2246614" cy="928242"/>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8723" y="4054180"/>
            <a:ext cx="2019661" cy="512542"/>
          </a:xfrm>
          <a:prstGeom prst="rect">
            <a:avLst/>
          </a:prstGeom>
        </p:spPr>
      </p:pic>
    </p:spTree>
    <p:extLst>
      <p:ext uri="{BB962C8B-B14F-4D97-AF65-F5344CB8AC3E}">
        <p14:creationId xmlns:p14="http://schemas.microsoft.com/office/powerpoint/2010/main" val="17801780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 message from our SENCO</a:t>
            </a:r>
            <a:endParaRPr lang="en-GB" dirty="0"/>
          </a:p>
        </p:txBody>
      </p:sp>
      <p:sp>
        <p:nvSpPr>
          <p:cNvPr id="3" name="Content Placeholder 2"/>
          <p:cNvSpPr>
            <a:spLocks noGrp="1"/>
          </p:cNvSpPr>
          <p:nvPr>
            <p:ph idx="1"/>
          </p:nvPr>
        </p:nvSpPr>
        <p:spPr/>
        <p:txBody>
          <a:bodyPr/>
          <a:lstStyle/>
          <a:p>
            <a:pPr marL="45720" indent="0">
              <a:buNone/>
            </a:pPr>
            <a:r>
              <a:rPr lang="en-GB" dirty="0" smtClean="0"/>
              <a:t>Thank you for taking the time to read our SEN Information Report. I hope that you have found the PowerPoint informative and accessible. However; if you do require any further information or clarification please do not hesitate to contact me personally at kscott@gaddesdenrow.herts.sch.uk</a:t>
            </a:r>
          </a:p>
          <a:p>
            <a:pPr marL="45720" indent="0">
              <a:buNone/>
            </a:pPr>
            <a:endParaRPr lang="en-GB" dirty="0"/>
          </a:p>
          <a:p>
            <a:pPr marL="45720" indent="0">
              <a:buNone/>
            </a:pPr>
            <a:r>
              <a:rPr lang="en-GB" dirty="0" smtClean="0"/>
              <a:t>Kindest regards</a:t>
            </a:r>
            <a:endParaRPr lang="en-GB" dirty="0"/>
          </a:p>
          <a:p>
            <a:pPr marL="45720" indent="0">
              <a:buNone/>
            </a:pPr>
            <a:r>
              <a:rPr lang="en-GB" dirty="0" smtClean="0"/>
              <a:t>Kelli-Marie Scott</a:t>
            </a:r>
          </a:p>
          <a:p>
            <a:pPr marL="45720" indent="0">
              <a:buNone/>
            </a:pPr>
            <a:r>
              <a:rPr lang="en-GB" dirty="0" smtClean="0"/>
              <a:t>SENCO</a:t>
            </a:r>
            <a:endParaRPr lang="en-GB" dirty="0"/>
          </a:p>
        </p:txBody>
      </p:sp>
      <p:pic>
        <p:nvPicPr>
          <p:cNvPr id="2052" name="Picture 4" descr="Image result for inclusive education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9896" y="3962269"/>
            <a:ext cx="4625975" cy="2133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00794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Glossary</a:t>
            </a:r>
            <a:endParaRPr lang="en-GB" dirty="0"/>
          </a:p>
        </p:txBody>
      </p:sp>
      <p:pic>
        <p:nvPicPr>
          <p:cNvPr id="5" name="Content Placeholder 4"/>
          <p:cNvPicPr>
            <a:picLocks noGrp="1" noChangeAspect="1"/>
          </p:cNvPicPr>
          <p:nvPr>
            <p:ph idx="1"/>
          </p:nvPr>
        </p:nvPicPr>
        <p:blipFill>
          <a:blip r:embed="rId2"/>
          <a:stretch>
            <a:fillRect/>
          </a:stretch>
        </p:blipFill>
        <p:spPr>
          <a:xfrm>
            <a:off x="4864894" y="3138487"/>
            <a:ext cx="2428875" cy="1876425"/>
          </a:xfrm>
          <a:prstGeom prst="rect">
            <a:avLst/>
          </a:prstGeom>
        </p:spPr>
      </p:pic>
      <p:sp>
        <p:nvSpPr>
          <p:cNvPr id="4" name="AutoShape 2" descr="Image result for glossary clip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0411319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1158240" y="115888"/>
            <a:ext cx="9875520" cy="1356360"/>
          </a:xfrm>
        </p:spPr>
        <p:txBody>
          <a:bodyPr/>
          <a:lstStyle/>
          <a:p>
            <a:pPr lvl="0"/>
            <a:r>
              <a:rPr lang="en-GB" b="1" u="sng" dirty="0"/>
              <a:t>Communication and Interaction</a:t>
            </a:r>
          </a:p>
        </p:txBody>
      </p:sp>
      <p:sp>
        <p:nvSpPr>
          <p:cNvPr id="3" name="Content Placeholder 2"/>
          <p:cNvSpPr txBox="1">
            <a:spLocks noGrp="1"/>
          </p:cNvSpPr>
          <p:nvPr>
            <p:ph idx="1"/>
          </p:nvPr>
        </p:nvSpPr>
        <p:spPr>
          <a:xfrm>
            <a:off x="994949" y="2506663"/>
            <a:ext cx="10515600" cy="4351336"/>
          </a:xfrm>
        </p:spPr>
        <p:txBody>
          <a:bodyPr>
            <a:normAutofit fontScale="77500" lnSpcReduction="20000"/>
          </a:bodyPr>
          <a:lstStyle/>
          <a:p>
            <a:pPr lvl="0">
              <a:lnSpc>
                <a:spcPct val="110000"/>
              </a:lnSpc>
            </a:pPr>
            <a:r>
              <a:rPr lang="en-GB" sz="2600" dirty="0"/>
              <a:t>Children and young people with SEN may have difficulties in one or more of the areas of speech, language and communication. </a:t>
            </a:r>
          </a:p>
          <a:p>
            <a:pPr lvl="0">
              <a:lnSpc>
                <a:spcPct val="110000"/>
              </a:lnSpc>
            </a:pPr>
            <a:r>
              <a:rPr lang="en-GB" sz="2600" dirty="0"/>
              <a:t>They may find it more difficult to communicate with others. </a:t>
            </a:r>
          </a:p>
          <a:p>
            <a:pPr lvl="0">
              <a:lnSpc>
                <a:spcPct val="110000"/>
              </a:lnSpc>
            </a:pPr>
            <a:r>
              <a:rPr lang="en-GB" sz="2600" dirty="0"/>
              <a:t>They may have problems taking part in conversations, either because they find it difficult to understand what others say or because they have difficulties with fluency and forming sounds, words and sentences. </a:t>
            </a:r>
          </a:p>
          <a:p>
            <a:pPr lvl="0">
              <a:lnSpc>
                <a:spcPct val="110000"/>
              </a:lnSpc>
            </a:pPr>
            <a:r>
              <a:rPr lang="en-GB" sz="2600" dirty="0"/>
              <a:t>It may be that when they hear or see a word they are not able to understand its meaning, leading to words being used incorrectly in or out of context and the child having a smaller vocabulary. </a:t>
            </a:r>
          </a:p>
          <a:p>
            <a:pPr lvl="0">
              <a:lnSpc>
                <a:spcPct val="110000"/>
              </a:lnSpc>
            </a:pPr>
            <a:r>
              <a:rPr lang="en-GB" sz="2600" dirty="0"/>
              <a:t>For some children and young people, difficulties may become increasingly apparent as the language they need to understand and use becomes more complex. routines or have difficulties with their co-ordination and fine-motor functions. </a:t>
            </a:r>
          </a:p>
        </p:txBody>
      </p:sp>
      <p:pic>
        <p:nvPicPr>
          <p:cNvPr id="4" name="Picture 2" descr="Image result for communication and interaction clipart">
            <a:extLst>
              <a:ext uri="{FF2B5EF4-FFF2-40B4-BE49-F238E27FC236}">
                <a16:creationId xmlns:a16="http://schemas.microsoft.com/office/drawing/2014/main" id="{00000000-0000-0000-0000-000000000000}"/>
              </a:ext>
            </a:extLst>
          </p:cNvPr>
          <p:cNvPicPr>
            <a:picLocks noChangeAspect="1"/>
          </p:cNvPicPr>
          <p:nvPr/>
        </p:nvPicPr>
        <p:blipFill>
          <a:blip r:embed="rId2"/>
          <a:srcRect b="14658"/>
          <a:stretch>
            <a:fillRect/>
          </a:stretch>
        </p:blipFill>
        <p:spPr>
          <a:xfrm>
            <a:off x="397029" y="1068868"/>
            <a:ext cx="1195840" cy="1006471"/>
          </a:xfrm>
          <a:prstGeom prst="rect">
            <a:avLst/>
          </a:prstGeom>
          <a:noFill/>
          <a:ln cap="flat">
            <a:noFill/>
          </a:ln>
        </p:spPr>
      </p:pic>
    </p:spTree>
    <p:extLst>
      <p:ext uri="{BB962C8B-B14F-4D97-AF65-F5344CB8AC3E}">
        <p14:creationId xmlns:p14="http://schemas.microsoft.com/office/powerpoint/2010/main" val="624733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b="1" u="sng" dirty="0"/>
              <a:t>Cognition and Learning</a:t>
            </a:r>
          </a:p>
        </p:txBody>
      </p:sp>
      <p:sp>
        <p:nvSpPr>
          <p:cNvPr id="3" name="Content Placeholder 2"/>
          <p:cNvSpPr txBox="1">
            <a:spLocks noGrp="1"/>
          </p:cNvSpPr>
          <p:nvPr>
            <p:ph idx="1"/>
          </p:nvPr>
        </p:nvSpPr>
        <p:spPr>
          <a:xfrm>
            <a:off x="970011" y="1965960"/>
            <a:ext cx="10515600" cy="4351336"/>
          </a:xfrm>
        </p:spPr>
        <p:txBody>
          <a:bodyPr>
            <a:normAutofit fontScale="92500" lnSpcReduction="20000"/>
          </a:bodyPr>
          <a:lstStyle/>
          <a:p>
            <a:pPr marL="0" lvl="0" indent="0">
              <a:lnSpc>
                <a:spcPct val="110000"/>
              </a:lnSpc>
              <a:buNone/>
            </a:pPr>
            <a:r>
              <a:rPr lang="en-GB" sz="2600" dirty="0"/>
              <a:t>Where children and young people learn at a slower pace than others their age, they may:</a:t>
            </a:r>
          </a:p>
          <a:p>
            <a:pPr lvl="0">
              <a:lnSpc>
                <a:spcPct val="110000"/>
              </a:lnSpc>
            </a:pPr>
            <a:r>
              <a:rPr lang="en-GB" sz="2600" dirty="0"/>
              <a:t>have difficulty in understanding parts of the curriculum</a:t>
            </a:r>
          </a:p>
          <a:p>
            <a:pPr lvl="0">
              <a:lnSpc>
                <a:spcPct val="110000"/>
              </a:lnSpc>
            </a:pPr>
            <a:r>
              <a:rPr lang="en-GB" sz="2600" dirty="0"/>
              <a:t>have difficulties with organisation and memory skills</a:t>
            </a:r>
          </a:p>
          <a:p>
            <a:pPr lvl="0">
              <a:lnSpc>
                <a:spcPct val="110000"/>
              </a:lnSpc>
            </a:pPr>
            <a:r>
              <a:rPr lang="en-GB" sz="2600" dirty="0"/>
              <a:t>have a specific difficulty affecting one particular part of their learning such as in literacy or numeracy</a:t>
            </a:r>
          </a:p>
          <a:p>
            <a:pPr marL="0" lvl="0" indent="0">
              <a:lnSpc>
                <a:spcPct val="110000"/>
              </a:lnSpc>
              <a:buNone/>
            </a:pPr>
            <a:r>
              <a:rPr lang="en-GB" sz="2600" dirty="0"/>
              <a:t>The term ‘learning difficulties’ covers a wide range of needs, including moderate learning difficulties (MLD), severe learning difficulties (SLD) and profound and multiple difficulties (PMLD). Specific learning difficulties (SpLD) such as dyslexia, dyspraxia and dyscalculia come under this term.</a:t>
            </a:r>
          </a:p>
          <a:p>
            <a:pPr lvl="0">
              <a:lnSpc>
                <a:spcPct val="110000"/>
              </a:lnSpc>
            </a:pPr>
            <a:endParaRPr lang="en-GB" sz="2600" dirty="0"/>
          </a:p>
        </p:txBody>
      </p:sp>
      <p:pic>
        <p:nvPicPr>
          <p:cNvPr id="4" name="Picture 2" descr="2,637 Cognition Stock Illustrations, Cliparts And Royalty Free ...">
            <a:extLst>
              <a:ext uri="{FF2B5EF4-FFF2-40B4-BE49-F238E27FC236}">
                <a16:creationId xmlns:a16="http://schemas.microsoft.com/office/drawing/2014/main" id="{00000000-0000-0000-0000-000000000000}"/>
              </a:ext>
            </a:extLst>
          </p:cNvPr>
          <p:cNvPicPr>
            <a:picLocks noChangeAspect="1"/>
          </p:cNvPicPr>
          <p:nvPr/>
        </p:nvPicPr>
        <p:blipFill>
          <a:blip r:embed="rId2"/>
          <a:srcRect/>
          <a:stretch>
            <a:fillRect/>
          </a:stretch>
        </p:blipFill>
        <p:spPr>
          <a:xfrm>
            <a:off x="7393353" y="828442"/>
            <a:ext cx="657945" cy="817888"/>
          </a:xfrm>
          <a:prstGeom prst="rect">
            <a:avLst/>
          </a:prstGeom>
          <a:noFill/>
          <a:ln cap="flat">
            <a:noFill/>
          </a:ln>
        </p:spPr>
      </p:pic>
    </p:spTree>
    <p:extLst>
      <p:ext uri="{BB962C8B-B14F-4D97-AF65-F5344CB8AC3E}">
        <p14:creationId xmlns:p14="http://schemas.microsoft.com/office/powerpoint/2010/main" val="319852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b="1" u="sng" dirty="0"/>
              <a:t>Social, Emotional and Mental Health</a:t>
            </a:r>
          </a:p>
        </p:txBody>
      </p:sp>
      <p:sp>
        <p:nvSpPr>
          <p:cNvPr id="3" name="Content Placeholder 2"/>
          <p:cNvSpPr txBox="1">
            <a:spLocks noGrp="1"/>
          </p:cNvSpPr>
          <p:nvPr>
            <p:ph idx="1"/>
          </p:nvPr>
        </p:nvSpPr>
        <p:spPr>
          <a:xfrm>
            <a:off x="1277581" y="2017630"/>
            <a:ext cx="10515600" cy="4351336"/>
          </a:xfrm>
        </p:spPr>
        <p:txBody>
          <a:bodyPr>
            <a:normAutofit fontScale="92500" lnSpcReduction="20000"/>
          </a:bodyPr>
          <a:lstStyle/>
          <a:p>
            <a:pPr marL="0" lvl="0" indent="0">
              <a:lnSpc>
                <a:spcPct val="110000"/>
              </a:lnSpc>
              <a:buNone/>
            </a:pPr>
            <a:r>
              <a:rPr lang="en-GB" sz="2600" dirty="0"/>
              <a:t>Children and young people may experience a wide range of social and emotional difficulties which present themselves in many ways. They may:</a:t>
            </a:r>
          </a:p>
          <a:p>
            <a:pPr lvl="0">
              <a:lnSpc>
                <a:spcPct val="110000"/>
              </a:lnSpc>
            </a:pPr>
            <a:r>
              <a:rPr lang="en-GB" sz="2600" dirty="0"/>
              <a:t> have difficulty in managing their relationships with other people</a:t>
            </a:r>
          </a:p>
          <a:p>
            <a:pPr lvl="0">
              <a:lnSpc>
                <a:spcPct val="110000"/>
              </a:lnSpc>
            </a:pPr>
            <a:r>
              <a:rPr lang="en-GB" sz="2600" dirty="0"/>
              <a:t> be withdrawn</a:t>
            </a:r>
          </a:p>
          <a:p>
            <a:pPr lvl="0">
              <a:lnSpc>
                <a:spcPct val="110000"/>
              </a:lnSpc>
            </a:pPr>
            <a:r>
              <a:rPr lang="en-GB" sz="2600" dirty="0"/>
              <a:t> behave in ways that may hinder their and other children’s learning or that have an impact on their health and wellbeing</a:t>
            </a:r>
          </a:p>
          <a:p>
            <a:pPr marL="0" lvl="0" indent="0">
              <a:lnSpc>
                <a:spcPct val="110000"/>
              </a:lnSpc>
              <a:buNone/>
            </a:pPr>
            <a:r>
              <a:rPr lang="en-GB" sz="2600" dirty="0"/>
              <a:t>This broad area includes attention deficit disorder (ADD), attention deficit hyperactivity disorder (ADHD) or attachment disorder. It also includes behaviours that may reflect underlying mental health difficulties such as anxiety, depression, self-harming and eating disorders.</a:t>
            </a:r>
          </a:p>
          <a:p>
            <a:pPr lvl="0">
              <a:lnSpc>
                <a:spcPct val="110000"/>
              </a:lnSpc>
            </a:pPr>
            <a:endParaRPr lang="en-GB" sz="2600" dirty="0"/>
          </a:p>
        </p:txBody>
      </p:sp>
      <p:pic>
        <p:nvPicPr>
          <p:cNvPr id="4" name="Picture 2" descr="Image result for social, emotional and mental health clipart">
            <a:extLst>
              <a:ext uri="{FF2B5EF4-FFF2-40B4-BE49-F238E27FC236}">
                <a16:creationId xmlns:a16="http://schemas.microsoft.com/office/drawing/2014/main" id="{00000000-0000-0000-0000-000000000000}"/>
              </a:ext>
            </a:extLst>
          </p:cNvPr>
          <p:cNvPicPr>
            <a:picLocks noChangeAspect="1"/>
          </p:cNvPicPr>
          <p:nvPr/>
        </p:nvPicPr>
        <p:blipFill>
          <a:blip r:embed="rId2"/>
          <a:srcRect/>
          <a:stretch>
            <a:fillRect/>
          </a:stretch>
        </p:blipFill>
        <p:spPr>
          <a:xfrm>
            <a:off x="10112233" y="2861866"/>
            <a:ext cx="1150711" cy="733577"/>
          </a:xfrm>
          <a:prstGeom prst="rect">
            <a:avLst/>
          </a:prstGeom>
          <a:noFill/>
          <a:ln cap="flat">
            <a:noFill/>
          </a:ln>
        </p:spPr>
      </p:pic>
    </p:spTree>
    <p:extLst>
      <p:ext uri="{BB962C8B-B14F-4D97-AF65-F5344CB8AC3E}">
        <p14:creationId xmlns:p14="http://schemas.microsoft.com/office/powerpoint/2010/main" val="1790736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994949" y="167096"/>
            <a:ext cx="9875520" cy="1356360"/>
          </a:xfrm>
        </p:spPr>
        <p:txBody>
          <a:bodyPr/>
          <a:lstStyle/>
          <a:p>
            <a:pPr lvl="0"/>
            <a:r>
              <a:rPr lang="en-GB" b="1" u="sng" dirty="0"/>
              <a:t>Sensory, and/or Physical Needs</a:t>
            </a:r>
          </a:p>
        </p:txBody>
      </p:sp>
      <p:sp>
        <p:nvSpPr>
          <p:cNvPr id="3" name="Content Placeholder 2"/>
          <p:cNvSpPr txBox="1">
            <a:spLocks noGrp="1"/>
          </p:cNvSpPr>
          <p:nvPr>
            <p:ph idx="1"/>
          </p:nvPr>
        </p:nvSpPr>
        <p:spPr>
          <a:xfrm>
            <a:off x="838200" y="1803861"/>
            <a:ext cx="10515600" cy="4351336"/>
          </a:xfrm>
        </p:spPr>
        <p:txBody>
          <a:bodyPr>
            <a:normAutofit fontScale="92500" lnSpcReduction="20000"/>
          </a:bodyPr>
          <a:lstStyle/>
          <a:p>
            <a:pPr marL="0" lvl="0" indent="0">
              <a:lnSpc>
                <a:spcPct val="110000"/>
              </a:lnSpc>
              <a:buNone/>
            </a:pPr>
            <a:r>
              <a:rPr lang="en-GB" sz="2600" dirty="0"/>
              <a:t>Children and young people may experience a wide range of social and emotional difficulties which present themselves in many ways. They may:</a:t>
            </a:r>
          </a:p>
          <a:p>
            <a:pPr lvl="0">
              <a:lnSpc>
                <a:spcPct val="110000"/>
              </a:lnSpc>
            </a:pPr>
            <a:r>
              <a:rPr lang="en-GB" sz="2600" dirty="0"/>
              <a:t> have difficulty in managing their relationships with other people</a:t>
            </a:r>
          </a:p>
          <a:p>
            <a:pPr lvl="0">
              <a:lnSpc>
                <a:spcPct val="110000"/>
              </a:lnSpc>
            </a:pPr>
            <a:r>
              <a:rPr lang="en-GB" sz="2600" dirty="0"/>
              <a:t> be withdrawn</a:t>
            </a:r>
          </a:p>
          <a:p>
            <a:pPr lvl="0">
              <a:lnSpc>
                <a:spcPct val="110000"/>
              </a:lnSpc>
            </a:pPr>
            <a:r>
              <a:rPr lang="en-GB" sz="2600" dirty="0"/>
              <a:t> behave in ways that may hinder their and other children’s learning or that have an impact on their health and wellbeing</a:t>
            </a:r>
          </a:p>
          <a:p>
            <a:pPr marL="0" lvl="0" indent="0">
              <a:lnSpc>
                <a:spcPct val="110000"/>
              </a:lnSpc>
              <a:buNone/>
            </a:pPr>
            <a:r>
              <a:rPr lang="en-GB" sz="2600" dirty="0"/>
              <a:t>This broad area includes attention deficit disorder (ADD), attention deficit hyperactivity disorder (ADHD) or attachment disorder. It also includes behaviours that may reflect underlying mental health difficulties such as anxiety, depression, self-harming and eating disorders.</a:t>
            </a:r>
          </a:p>
          <a:p>
            <a:pPr lvl="0">
              <a:lnSpc>
                <a:spcPct val="110000"/>
              </a:lnSpc>
            </a:pPr>
            <a:endParaRPr lang="en-GB" sz="2600" dirty="0"/>
          </a:p>
        </p:txBody>
      </p:sp>
      <p:pic>
        <p:nvPicPr>
          <p:cNvPr id="4" name="Picture 4" descr="Image result for Sensory, and/or Physical Needs clipart">
            <a:extLst>
              <a:ext uri="{FF2B5EF4-FFF2-40B4-BE49-F238E27FC236}">
                <a16:creationId xmlns:a16="http://schemas.microsoft.com/office/drawing/2014/main" id="{00000000-0000-0000-0000-000000000000}"/>
              </a:ext>
            </a:extLst>
          </p:cNvPr>
          <p:cNvPicPr>
            <a:picLocks noChangeAspect="1"/>
          </p:cNvPicPr>
          <p:nvPr/>
        </p:nvPicPr>
        <p:blipFill rotWithShape="1">
          <a:blip r:embed="rId2"/>
          <a:srcRect l="10748" t="5330" r="14187" b="6742"/>
          <a:stretch/>
        </p:blipFill>
        <p:spPr>
          <a:xfrm>
            <a:off x="9475124" y="2669350"/>
            <a:ext cx="1878676" cy="864523"/>
          </a:xfrm>
          <a:prstGeom prst="rect">
            <a:avLst/>
          </a:prstGeom>
          <a:noFill/>
          <a:ln cap="flat">
            <a:noFill/>
          </a:ln>
        </p:spPr>
      </p:pic>
    </p:spTree>
    <p:extLst>
      <p:ext uri="{BB962C8B-B14F-4D97-AF65-F5344CB8AC3E}">
        <p14:creationId xmlns:p14="http://schemas.microsoft.com/office/powerpoint/2010/main" val="256532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045" y="0"/>
            <a:ext cx="9875520" cy="1356360"/>
          </a:xfrm>
        </p:spPr>
        <p:txBody>
          <a:bodyPr/>
          <a:lstStyle/>
          <a:p>
            <a:r>
              <a:rPr lang="en-GB" u="sng" dirty="0" smtClean="0"/>
              <a:t>Contents</a:t>
            </a:r>
            <a:endParaRPr lang="en-GB" u="sng" dirty="0"/>
          </a:p>
        </p:txBody>
      </p:sp>
      <p:sp>
        <p:nvSpPr>
          <p:cNvPr id="3" name="Content Placeholder 2"/>
          <p:cNvSpPr>
            <a:spLocks noGrp="1"/>
          </p:cNvSpPr>
          <p:nvPr>
            <p:ph idx="1"/>
          </p:nvPr>
        </p:nvSpPr>
        <p:spPr>
          <a:xfrm>
            <a:off x="872694" y="1146408"/>
            <a:ext cx="9872871" cy="5095599"/>
          </a:xfrm>
        </p:spPr>
        <p:txBody>
          <a:bodyPr>
            <a:noAutofit/>
          </a:bodyPr>
          <a:lstStyle/>
          <a:p>
            <a:r>
              <a:rPr lang="en-GB" sz="2400" dirty="0" smtClean="0">
                <a:hlinkClick r:id="rId2" action="ppaction://hlinksldjump"/>
              </a:rPr>
              <a:t>Special Education Needs- Four key areas</a:t>
            </a:r>
            <a:endParaRPr lang="en-GB" sz="2400" dirty="0" smtClean="0"/>
          </a:p>
          <a:p>
            <a:r>
              <a:rPr lang="en-GB" sz="2400" dirty="0">
                <a:hlinkClick r:id="rId3" action="ppaction://hlinksldjump"/>
              </a:rPr>
              <a:t>How does </a:t>
            </a:r>
            <a:r>
              <a:rPr lang="en-GB" sz="2400" dirty="0" err="1" smtClean="0">
                <a:hlinkClick r:id="rId3" action="ppaction://hlinksldjump"/>
              </a:rPr>
              <a:t>Gaddesden</a:t>
            </a:r>
            <a:r>
              <a:rPr lang="en-GB" sz="2400" dirty="0" smtClean="0">
                <a:hlinkClick r:id="rId3" action="ppaction://hlinksldjump"/>
              </a:rPr>
              <a:t> Row JMI </a:t>
            </a:r>
            <a:r>
              <a:rPr lang="en-GB" sz="2400" dirty="0">
                <a:hlinkClick r:id="rId3" action="ppaction://hlinksldjump"/>
              </a:rPr>
              <a:t>School know if children need extra help and what should I do if I think my child may have Special Educational Needs</a:t>
            </a:r>
            <a:r>
              <a:rPr lang="en-GB" sz="2400" dirty="0" smtClean="0">
                <a:hlinkClick r:id="rId3" action="ppaction://hlinksldjump"/>
              </a:rPr>
              <a:t>?</a:t>
            </a:r>
            <a:endParaRPr lang="en-GB" sz="2400" dirty="0" smtClean="0"/>
          </a:p>
          <a:p>
            <a:r>
              <a:rPr lang="en-GB" sz="2400" dirty="0">
                <a:solidFill>
                  <a:srgbClr val="F59E00"/>
                </a:solidFill>
                <a:hlinkClick r:id="rId4" action="ppaction://hlinksldjump"/>
              </a:rPr>
              <a:t>How will staff support my child</a:t>
            </a:r>
            <a:r>
              <a:rPr lang="en-GB" sz="2400" dirty="0" smtClean="0">
                <a:solidFill>
                  <a:srgbClr val="F59E00"/>
                </a:solidFill>
                <a:hlinkClick r:id="rId4" action="ppaction://hlinksldjump"/>
              </a:rPr>
              <a:t>?</a:t>
            </a:r>
            <a:endParaRPr lang="en-GB" sz="2400" dirty="0" smtClean="0">
              <a:solidFill>
                <a:srgbClr val="F59E00"/>
              </a:solidFill>
            </a:endParaRPr>
          </a:p>
          <a:p>
            <a:r>
              <a:rPr lang="en-GB" sz="2400" dirty="0">
                <a:hlinkClick r:id="rId5" action="ppaction://hlinksldjump"/>
              </a:rPr>
              <a:t>How will the SENCO support my child?</a:t>
            </a:r>
            <a:endParaRPr lang="en-GB" sz="2400" dirty="0" smtClean="0"/>
          </a:p>
          <a:p>
            <a:r>
              <a:rPr lang="en-GB" sz="2400" dirty="0">
                <a:hlinkClick r:id="rId6" action="ppaction://hlinksldjump"/>
              </a:rPr>
              <a:t>How will I know how my child is doing?</a:t>
            </a:r>
            <a:endParaRPr lang="en-GB" sz="2400" dirty="0" smtClean="0"/>
          </a:p>
          <a:p>
            <a:r>
              <a:rPr lang="en-GB" sz="2400" dirty="0" smtClean="0">
                <a:hlinkClick r:id="rId7" action="ppaction://hlinksldjump"/>
              </a:rPr>
              <a:t>How will the learning and development of provision be matched to my child’s needs?</a:t>
            </a:r>
            <a:endParaRPr lang="en-GB" sz="2400" dirty="0" smtClean="0"/>
          </a:p>
          <a:p>
            <a:r>
              <a:rPr lang="en-GB" sz="2400" dirty="0" smtClean="0">
                <a:hlinkClick r:id="rId8" action="ppaction://hlinksldjump"/>
              </a:rPr>
              <a:t>What </a:t>
            </a:r>
            <a:r>
              <a:rPr lang="en-GB" sz="2400" dirty="0">
                <a:hlinkClick r:id="rId8" action="ppaction://hlinksldjump"/>
              </a:rPr>
              <a:t>support will there be for my child’s overall well-being</a:t>
            </a:r>
            <a:r>
              <a:rPr lang="en-GB" sz="2400" dirty="0" smtClean="0">
                <a:hlinkClick r:id="rId8" action="ppaction://hlinksldjump"/>
              </a:rPr>
              <a:t>?</a:t>
            </a:r>
            <a:endParaRPr lang="en-GB" sz="2400" dirty="0" smtClean="0"/>
          </a:p>
          <a:p>
            <a:endParaRPr lang="en-GB" sz="2400" dirty="0" smtClean="0"/>
          </a:p>
          <a:p>
            <a:pPr marL="822960" lvl="3" indent="0" algn="ctr">
              <a:buNone/>
            </a:pPr>
            <a:r>
              <a:rPr lang="en-GB" sz="2200" dirty="0">
                <a:solidFill>
                  <a:srgbClr val="FF0000"/>
                </a:solidFill>
              </a:rPr>
              <a:t>	</a:t>
            </a:r>
            <a:r>
              <a:rPr lang="en-GB" sz="2200" dirty="0" smtClean="0">
                <a:solidFill>
                  <a:srgbClr val="0070C0"/>
                </a:solidFill>
              </a:rPr>
              <a:t>Please click on the section to be taken directly to that page</a:t>
            </a:r>
          </a:p>
        </p:txBody>
      </p:sp>
    </p:spTree>
    <p:extLst>
      <p:ext uri="{BB962C8B-B14F-4D97-AF65-F5344CB8AC3E}">
        <p14:creationId xmlns:p14="http://schemas.microsoft.com/office/powerpoint/2010/main" val="18332228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181139"/>
            <a:ext cx="9875520" cy="1356360"/>
          </a:xfrm>
        </p:spPr>
        <p:txBody>
          <a:bodyPr/>
          <a:lstStyle/>
          <a:p>
            <a:r>
              <a:rPr lang="en-GB" b="1" dirty="0"/>
              <a:t>G</a:t>
            </a:r>
            <a:r>
              <a:rPr lang="en-GB" b="1" dirty="0" smtClean="0"/>
              <a:t>raduated Response/Approach</a:t>
            </a:r>
            <a:endParaRPr lang="en-GB" b="1" dirty="0"/>
          </a:p>
        </p:txBody>
      </p:sp>
      <p:pic>
        <p:nvPicPr>
          <p:cNvPr id="4" name="Picture 4">
            <a:extLst>
              <a:ext uri="{FF2B5EF4-FFF2-40B4-BE49-F238E27FC236}">
                <a16:creationId xmlns:a16="http://schemas.microsoft.com/office/drawing/2014/main" id="{00000000-0000-0000-0000-000000000000}"/>
              </a:ext>
            </a:extLst>
          </p:cNvPr>
          <p:cNvPicPr>
            <a:picLocks noChangeAspect="1"/>
          </p:cNvPicPr>
          <p:nvPr/>
        </p:nvPicPr>
        <p:blipFill>
          <a:blip r:embed="rId2"/>
          <a:srcRect l="19546" t="14300" r="19014" b="11079"/>
          <a:stretch>
            <a:fillRect/>
          </a:stretch>
        </p:blipFill>
        <p:spPr>
          <a:xfrm>
            <a:off x="1600200" y="1253599"/>
            <a:ext cx="7524750" cy="5138219"/>
          </a:xfrm>
          <a:prstGeom prst="rect">
            <a:avLst/>
          </a:prstGeom>
          <a:noFill/>
          <a:ln cap="flat">
            <a:noFill/>
          </a:ln>
        </p:spPr>
      </p:pic>
    </p:spTree>
    <p:extLst>
      <p:ext uri="{BB962C8B-B14F-4D97-AF65-F5344CB8AC3E}">
        <p14:creationId xmlns:p14="http://schemas.microsoft.com/office/powerpoint/2010/main" val="3939011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045" y="0"/>
            <a:ext cx="9875520" cy="1356360"/>
          </a:xfrm>
        </p:spPr>
        <p:txBody>
          <a:bodyPr/>
          <a:lstStyle/>
          <a:p>
            <a:r>
              <a:rPr lang="en-GB" u="sng" dirty="0" smtClean="0"/>
              <a:t>Contents (continued)</a:t>
            </a:r>
            <a:endParaRPr lang="en-GB" u="sng" dirty="0"/>
          </a:p>
        </p:txBody>
      </p:sp>
      <p:sp>
        <p:nvSpPr>
          <p:cNvPr id="3" name="Content Placeholder 2"/>
          <p:cNvSpPr>
            <a:spLocks noGrp="1"/>
          </p:cNvSpPr>
          <p:nvPr>
            <p:ph idx="1"/>
          </p:nvPr>
        </p:nvSpPr>
        <p:spPr>
          <a:xfrm>
            <a:off x="872694" y="1146409"/>
            <a:ext cx="9872871" cy="4038600"/>
          </a:xfrm>
        </p:spPr>
        <p:txBody>
          <a:bodyPr>
            <a:noAutofit/>
          </a:bodyPr>
          <a:lstStyle/>
          <a:p>
            <a:r>
              <a:rPr lang="en-GB" sz="2800" dirty="0">
                <a:hlinkClick r:id="rId2" action="ppaction://hlinksldjump"/>
              </a:rPr>
              <a:t>What specialist services and expertise are available at or accessed by the school</a:t>
            </a:r>
            <a:r>
              <a:rPr lang="en-GB" sz="2800" dirty="0" smtClean="0">
                <a:hlinkClick r:id="rId2" action="ppaction://hlinksldjump"/>
              </a:rPr>
              <a:t>?</a:t>
            </a:r>
            <a:r>
              <a:rPr lang="en-GB" sz="2800" dirty="0" smtClean="0"/>
              <a:t> </a:t>
            </a:r>
            <a:endParaRPr lang="en-GB" sz="2800" dirty="0"/>
          </a:p>
          <a:p>
            <a:r>
              <a:rPr lang="en-GB" sz="2800" dirty="0">
                <a:hlinkClick r:id="rId3" action="ppaction://hlinksldjump"/>
              </a:rPr>
              <a:t>What training have the staff, supporting children and young people with SEND, had or having?</a:t>
            </a:r>
            <a:endParaRPr lang="en-GB" sz="2800" dirty="0"/>
          </a:p>
          <a:p>
            <a:r>
              <a:rPr lang="en-GB" sz="2800" dirty="0">
                <a:hlinkClick r:id="rId4" action="ppaction://hlinksldjump"/>
              </a:rPr>
              <a:t>How will you support my child’s learning</a:t>
            </a:r>
            <a:r>
              <a:rPr lang="en-GB" sz="2800" dirty="0" smtClean="0">
                <a:hlinkClick r:id="rId4" action="ppaction://hlinksldjump"/>
              </a:rPr>
              <a:t>?</a:t>
            </a:r>
            <a:endParaRPr lang="en-GB" sz="2800" dirty="0" smtClean="0"/>
          </a:p>
          <a:p>
            <a:r>
              <a:rPr lang="en-GB" sz="2800" u="sng" dirty="0" smtClean="0">
                <a:solidFill>
                  <a:srgbClr val="F59E00"/>
                </a:solidFill>
                <a:hlinkClick r:id="rId5" action="ppaction://hlinksldjump"/>
              </a:rPr>
              <a:t>How will I be involved in discussions about planning for my child’s education?</a:t>
            </a:r>
            <a:endParaRPr lang="en-GB" sz="2800" u="sng" dirty="0">
              <a:solidFill>
                <a:srgbClr val="F59E00"/>
              </a:solidFill>
            </a:endParaRPr>
          </a:p>
          <a:p>
            <a:r>
              <a:rPr lang="en-GB" sz="2800" u="sng" dirty="0">
                <a:solidFill>
                  <a:srgbClr val="F59E00"/>
                </a:solidFill>
                <a:hlinkClick r:id="rId6" action="ppaction://hlinksldjump"/>
              </a:rPr>
              <a:t>How will my child </a:t>
            </a:r>
            <a:r>
              <a:rPr lang="en-GB" sz="2800" dirty="0">
                <a:hlinkClick r:id="rId6" action="ppaction://hlinksldjump"/>
              </a:rPr>
              <a:t>be included in activities outside of the classroom including school trips?</a:t>
            </a:r>
            <a:endParaRPr lang="en-GB" sz="2800" dirty="0"/>
          </a:p>
          <a:p>
            <a:r>
              <a:rPr lang="en-GB" sz="2800" dirty="0">
                <a:hlinkClick r:id="rId7" action="ppaction://hlinksldjump"/>
              </a:rPr>
              <a:t>How accessible is the school environment?</a:t>
            </a:r>
            <a:endParaRPr lang="en-GB" sz="2800" dirty="0"/>
          </a:p>
          <a:p>
            <a:r>
              <a:rPr lang="en-GB" sz="2800" dirty="0" smtClean="0">
                <a:hlinkClick r:id="rId8" action="ppaction://hlinksldjump"/>
              </a:rPr>
              <a:t>Who can I contact for further information?</a:t>
            </a:r>
            <a:endParaRPr lang="en-GB" sz="2800" dirty="0" smtClean="0"/>
          </a:p>
          <a:p>
            <a:endParaRPr lang="en-GB" sz="2800" dirty="0" smtClean="0"/>
          </a:p>
        </p:txBody>
      </p:sp>
      <p:sp>
        <p:nvSpPr>
          <p:cNvPr id="6" name="Rectangle 5"/>
          <p:cNvSpPr/>
          <p:nvPr/>
        </p:nvSpPr>
        <p:spPr>
          <a:xfrm>
            <a:off x="7067549" y="5223422"/>
            <a:ext cx="3943065" cy="1107996"/>
          </a:xfrm>
          <a:prstGeom prst="rect">
            <a:avLst/>
          </a:prstGeom>
        </p:spPr>
        <p:txBody>
          <a:bodyPr wrap="square">
            <a:spAutoFit/>
          </a:bodyPr>
          <a:lstStyle/>
          <a:p>
            <a:pPr marL="822960" lvl="3" indent="0" algn="ctr">
              <a:buNone/>
            </a:pPr>
            <a:r>
              <a:rPr lang="en-GB" sz="2200" dirty="0">
                <a:solidFill>
                  <a:srgbClr val="FF0000"/>
                </a:solidFill>
              </a:rPr>
              <a:t>	</a:t>
            </a:r>
            <a:r>
              <a:rPr lang="en-GB" sz="2200" dirty="0">
                <a:solidFill>
                  <a:srgbClr val="0070C0"/>
                </a:solidFill>
              </a:rPr>
              <a:t>Please click on the section to be taken directly to that page</a:t>
            </a:r>
          </a:p>
        </p:txBody>
      </p:sp>
    </p:spTree>
    <p:extLst>
      <p:ext uri="{BB962C8B-B14F-4D97-AF65-F5344CB8AC3E}">
        <p14:creationId xmlns:p14="http://schemas.microsoft.com/office/powerpoint/2010/main" val="4289356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045" y="0"/>
            <a:ext cx="9875520" cy="1356360"/>
          </a:xfrm>
        </p:spPr>
        <p:txBody>
          <a:bodyPr/>
          <a:lstStyle/>
          <a:p>
            <a:r>
              <a:rPr lang="en-GB" u="sng" dirty="0" smtClean="0"/>
              <a:t>Contents (continued)</a:t>
            </a:r>
            <a:endParaRPr lang="en-GB" u="sng" dirty="0"/>
          </a:p>
        </p:txBody>
      </p:sp>
      <p:sp>
        <p:nvSpPr>
          <p:cNvPr id="3" name="Content Placeholder 2"/>
          <p:cNvSpPr>
            <a:spLocks noGrp="1"/>
          </p:cNvSpPr>
          <p:nvPr>
            <p:ph idx="1"/>
          </p:nvPr>
        </p:nvSpPr>
        <p:spPr>
          <a:xfrm>
            <a:off x="1009171" y="1779587"/>
            <a:ext cx="9872871" cy="4038600"/>
          </a:xfrm>
        </p:spPr>
        <p:txBody>
          <a:bodyPr>
            <a:noAutofit/>
          </a:bodyPr>
          <a:lstStyle/>
          <a:p>
            <a:r>
              <a:rPr lang="en-GB" sz="2400" dirty="0">
                <a:hlinkClick r:id="rId2" action="ppaction://hlinksldjump"/>
              </a:rPr>
              <a:t>How will the school prepare and support my child to join the school, transfer to a new school or next stage of education and life?</a:t>
            </a:r>
            <a:endParaRPr lang="en-GB" sz="2400" dirty="0"/>
          </a:p>
          <a:p>
            <a:r>
              <a:rPr lang="en-GB" sz="2400" dirty="0">
                <a:hlinkClick r:id="rId3" action="ppaction://hlinksldjump"/>
              </a:rPr>
              <a:t>How are the school’s resources allocated and matched  to children’s special educational needs?</a:t>
            </a:r>
            <a:endParaRPr lang="en-GB" sz="2400" dirty="0"/>
          </a:p>
          <a:p>
            <a:r>
              <a:rPr lang="en-GB" sz="2400" dirty="0">
                <a:hlinkClick r:id="rId4" action="ppaction://hlinksldjump"/>
              </a:rPr>
              <a:t>How is the decision made about how much support my child will receive?</a:t>
            </a:r>
            <a:endParaRPr lang="en-GB" sz="2400" dirty="0"/>
          </a:p>
          <a:p>
            <a:r>
              <a:rPr lang="en-GB" sz="2400" dirty="0" smtClean="0">
                <a:hlinkClick r:id="rId5" action="ppaction://hlinksldjump"/>
              </a:rPr>
              <a:t>How </a:t>
            </a:r>
            <a:r>
              <a:rPr lang="en-GB" sz="2400" dirty="0">
                <a:hlinkClick r:id="rId5" action="ppaction://hlinksldjump"/>
              </a:rPr>
              <a:t>can I find information about the local authority’s Local Offer of services and provisions for children and young people with special educational needs and disability?</a:t>
            </a:r>
            <a:endParaRPr lang="en-GB" sz="2800" dirty="0"/>
          </a:p>
          <a:p>
            <a:endParaRPr lang="en-GB" sz="2800" dirty="0" smtClean="0"/>
          </a:p>
        </p:txBody>
      </p:sp>
      <p:sp>
        <p:nvSpPr>
          <p:cNvPr id="6" name="Rectangle 5"/>
          <p:cNvSpPr/>
          <p:nvPr/>
        </p:nvSpPr>
        <p:spPr>
          <a:xfrm>
            <a:off x="3206371" y="5471973"/>
            <a:ext cx="6096000" cy="769441"/>
          </a:xfrm>
          <a:prstGeom prst="rect">
            <a:avLst/>
          </a:prstGeom>
        </p:spPr>
        <p:txBody>
          <a:bodyPr>
            <a:spAutoFit/>
          </a:bodyPr>
          <a:lstStyle/>
          <a:p>
            <a:pPr marL="822960" lvl="3" indent="0" algn="ctr">
              <a:buNone/>
            </a:pPr>
            <a:r>
              <a:rPr lang="en-GB" sz="2200" dirty="0">
                <a:solidFill>
                  <a:srgbClr val="FF0000"/>
                </a:solidFill>
              </a:rPr>
              <a:t>	</a:t>
            </a:r>
            <a:r>
              <a:rPr lang="en-GB" sz="2200" dirty="0">
                <a:solidFill>
                  <a:srgbClr val="0070C0"/>
                </a:solidFill>
              </a:rPr>
              <a:t>Please click on the section to be taken directly to that page</a:t>
            </a:r>
          </a:p>
        </p:txBody>
      </p:sp>
    </p:spTree>
    <p:extLst>
      <p:ext uri="{BB962C8B-B14F-4D97-AF65-F5344CB8AC3E}">
        <p14:creationId xmlns:p14="http://schemas.microsoft.com/office/powerpoint/2010/main" val="3383636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pPr lvl="0"/>
            <a:r>
              <a:rPr lang="en-GB" sz="4000" dirty="0"/>
              <a:t>Special Education Needs are broadly grouped into the following </a:t>
            </a:r>
            <a:r>
              <a:rPr lang="en-GB" sz="4000" dirty="0" smtClean="0"/>
              <a:t>categories</a:t>
            </a:r>
            <a:endParaRPr lang="en-GB" sz="4000" dirty="0"/>
          </a:p>
        </p:txBody>
      </p:sp>
      <p:sp>
        <p:nvSpPr>
          <p:cNvPr id="3" name="Content Placeholder 2"/>
          <p:cNvSpPr txBox="1">
            <a:spLocks noGrp="1"/>
          </p:cNvSpPr>
          <p:nvPr>
            <p:ph idx="1"/>
          </p:nvPr>
        </p:nvSpPr>
        <p:spPr/>
        <p:txBody>
          <a:bodyPr>
            <a:normAutofit/>
          </a:bodyPr>
          <a:lstStyle/>
          <a:p>
            <a:pPr lvl="0">
              <a:buFont typeface="Wingdings" panose="05000000000000000000" pitchFamily="2" charset="2"/>
              <a:buChar char="v"/>
            </a:pPr>
            <a:r>
              <a:rPr lang="en-GB" dirty="0">
                <a:hlinkClick r:id="rId2" action="ppaction://hlinksldjump"/>
              </a:rPr>
              <a:t>Communication and Interaction</a:t>
            </a:r>
            <a:endParaRPr lang="en-GB" dirty="0"/>
          </a:p>
          <a:p>
            <a:pPr lvl="0">
              <a:buFont typeface="Wingdings" panose="05000000000000000000" pitchFamily="2" charset="2"/>
              <a:buChar char="v"/>
            </a:pPr>
            <a:r>
              <a:rPr lang="en-GB" dirty="0">
                <a:hlinkClick r:id="rId3" action="ppaction://hlinksldjump"/>
              </a:rPr>
              <a:t>Cognition and Learning</a:t>
            </a:r>
            <a:endParaRPr lang="en-GB" dirty="0"/>
          </a:p>
          <a:p>
            <a:pPr lvl="0">
              <a:buFont typeface="Wingdings" panose="05000000000000000000" pitchFamily="2" charset="2"/>
              <a:buChar char="v"/>
            </a:pPr>
            <a:r>
              <a:rPr lang="en-GB" dirty="0">
                <a:hlinkClick r:id="rId4" action="ppaction://hlinksldjump"/>
              </a:rPr>
              <a:t>Social, Emotional and Mental Health (</a:t>
            </a:r>
            <a:r>
              <a:rPr lang="en-GB" dirty="0" smtClean="0">
                <a:hlinkClick r:id="rId4" action="ppaction://hlinksldjump"/>
              </a:rPr>
              <a:t>SEMH</a:t>
            </a:r>
            <a:r>
              <a:rPr lang="en-GB" dirty="0" smtClean="0"/>
              <a:t>)</a:t>
            </a:r>
            <a:endParaRPr lang="en-GB" dirty="0"/>
          </a:p>
          <a:p>
            <a:pPr lvl="0">
              <a:buFont typeface="Wingdings" panose="05000000000000000000" pitchFamily="2" charset="2"/>
              <a:buChar char="v"/>
            </a:pPr>
            <a:r>
              <a:rPr lang="en-GB" dirty="0">
                <a:hlinkClick r:id="rId5" action="ppaction://hlinksldjump"/>
              </a:rPr>
              <a:t>Sensory, and/or Physical Needs</a:t>
            </a:r>
            <a:endParaRPr lang="en-GB" dirty="0"/>
          </a:p>
          <a:p>
            <a:pPr lvl="0"/>
            <a:endParaRPr lang="en-GB" dirty="0"/>
          </a:p>
          <a:p>
            <a:pPr marL="0" lvl="0" indent="0">
              <a:buNone/>
            </a:pPr>
            <a:r>
              <a:rPr lang="en-GB" dirty="0"/>
              <a:t>(please click on each category for a more detailed </a:t>
            </a:r>
            <a:r>
              <a:rPr lang="en-GB" dirty="0" smtClean="0"/>
              <a:t>explanation </a:t>
            </a:r>
            <a:r>
              <a:rPr lang="en-GB" dirty="0"/>
              <a:t>or see Chapter 6, paragraph 6.28 of The Special Educational Needs Code of Practice)</a:t>
            </a:r>
          </a:p>
        </p:txBody>
      </p:sp>
      <p:pic>
        <p:nvPicPr>
          <p:cNvPr id="4" name="Picture 2" descr="Image result for communication and interaction clipart">
            <a:extLst>
              <a:ext uri="{FF2B5EF4-FFF2-40B4-BE49-F238E27FC236}">
                <a16:creationId xmlns:a16="http://schemas.microsoft.com/office/drawing/2014/main" id="{00000000-0000-0000-0000-000000000000}"/>
              </a:ext>
            </a:extLst>
          </p:cNvPr>
          <p:cNvPicPr>
            <a:picLocks noChangeAspect="1"/>
          </p:cNvPicPr>
          <p:nvPr/>
        </p:nvPicPr>
        <p:blipFill>
          <a:blip r:embed="rId6"/>
          <a:srcRect b="14658"/>
          <a:stretch>
            <a:fillRect/>
          </a:stretch>
        </p:blipFill>
        <p:spPr>
          <a:xfrm>
            <a:off x="5327504" y="1923436"/>
            <a:ext cx="959370" cy="545832"/>
          </a:xfrm>
          <a:prstGeom prst="rect">
            <a:avLst/>
          </a:prstGeom>
          <a:noFill/>
          <a:ln cap="flat">
            <a:noFill/>
          </a:ln>
        </p:spPr>
      </p:pic>
      <p:pic>
        <p:nvPicPr>
          <p:cNvPr id="5" name="Picture 2" descr="2,637 Cognition Stock Illustrations, Cliparts And Royalty Free ...">
            <a:extLst>
              <a:ext uri="{FF2B5EF4-FFF2-40B4-BE49-F238E27FC236}">
                <a16:creationId xmlns:a16="http://schemas.microsoft.com/office/drawing/2014/main" id="{00000000-0000-0000-0000-000000000000}"/>
              </a:ext>
            </a:extLst>
          </p:cNvPr>
          <p:cNvPicPr>
            <a:picLocks noChangeAspect="1"/>
          </p:cNvPicPr>
          <p:nvPr/>
        </p:nvPicPr>
        <p:blipFill>
          <a:blip r:embed="rId7"/>
          <a:srcRect/>
          <a:stretch>
            <a:fillRect/>
          </a:stretch>
        </p:blipFill>
        <p:spPr>
          <a:xfrm>
            <a:off x="4675040" y="2470941"/>
            <a:ext cx="384688" cy="478203"/>
          </a:xfrm>
          <a:prstGeom prst="rect">
            <a:avLst/>
          </a:prstGeom>
          <a:noFill/>
          <a:ln cap="flat">
            <a:noFill/>
          </a:ln>
        </p:spPr>
      </p:pic>
      <p:pic>
        <p:nvPicPr>
          <p:cNvPr id="6" name="Picture 2" descr="Image result for social, emotional and mental health clipart">
            <a:extLst>
              <a:ext uri="{FF2B5EF4-FFF2-40B4-BE49-F238E27FC236}">
                <a16:creationId xmlns:a16="http://schemas.microsoft.com/office/drawing/2014/main" id="{00000000-0000-0000-0000-000000000000}"/>
              </a:ext>
            </a:extLst>
          </p:cNvPr>
          <p:cNvPicPr>
            <a:picLocks noChangeAspect="1"/>
          </p:cNvPicPr>
          <p:nvPr/>
        </p:nvPicPr>
        <p:blipFill>
          <a:blip r:embed="rId8"/>
          <a:srcRect/>
          <a:stretch>
            <a:fillRect/>
          </a:stretch>
        </p:blipFill>
        <p:spPr>
          <a:xfrm>
            <a:off x="7562216" y="2808515"/>
            <a:ext cx="758823" cy="483754"/>
          </a:xfrm>
          <a:prstGeom prst="rect">
            <a:avLst/>
          </a:prstGeom>
          <a:noFill/>
          <a:ln cap="flat">
            <a:noFill/>
          </a:ln>
        </p:spPr>
      </p:pic>
      <p:pic>
        <p:nvPicPr>
          <p:cNvPr id="7" name="Picture 4" descr="Image result for Sensory, and/or Physical Needs clipart">
            <a:extLst>
              <a:ext uri="{FF2B5EF4-FFF2-40B4-BE49-F238E27FC236}">
                <a16:creationId xmlns:a16="http://schemas.microsoft.com/office/drawing/2014/main" id="{00000000-0000-0000-0000-000000000000}"/>
              </a:ext>
            </a:extLst>
          </p:cNvPr>
          <p:cNvPicPr>
            <a:picLocks noChangeAspect="1"/>
          </p:cNvPicPr>
          <p:nvPr/>
        </p:nvPicPr>
        <p:blipFill rotWithShape="1">
          <a:blip r:embed="rId9"/>
          <a:srcRect l="10926" t="906" r="11543" b="4764"/>
          <a:stretch/>
        </p:blipFill>
        <p:spPr>
          <a:xfrm>
            <a:off x="5993476" y="3499658"/>
            <a:ext cx="1321724" cy="631767"/>
          </a:xfrm>
          <a:prstGeom prst="rect">
            <a:avLst/>
          </a:prstGeom>
          <a:noFill/>
          <a:ln cap="flat">
            <a:noFill/>
          </a:ln>
        </p:spPr>
      </p:pic>
    </p:spTree>
    <p:extLst>
      <p:ext uri="{BB962C8B-B14F-4D97-AF65-F5344CB8AC3E}">
        <p14:creationId xmlns:p14="http://schemas.microsoft.com/office/powerpoint/2010/main" val="12074939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838203" y="571500"/>
            <a:ext cx="9448797" cy="1352550"/>
          </a:xfrm>
        </p:spPr>
        <p:txBody>
          <a:bodyPr>
            <a:normAutofit fontScale="90000"/>
          </a:bodyPr>
          <a:lstStyle/>
          <a:p>
            <a:pPr lvl="0"/>
            <a:r>
              <a:rPr lang="en-GB" sz="3600" dirty="0"/>
              <a:t>How does </a:t>
            </a:r>
            <a:r>
              <a:rPr lang="en-GB" sz="3600" dirty="0" err="1" smtClean="0"/>
              <a:t>Gaddesden</a:t>
            </a:r>
            <a:r>
              <a:rPr lang="en-GB" sz="3600" dirty="0" smtClean="0"/>
              <a:t> Row JMI </a:t>
            </a:r>
            <a:r>
              <a:rPr lang="en-GB" sz="3600" dirty="0"/>
              <a:t>School know if children need extra help and what should I do if I think my child may have Special Educational Needs?</a:t>
            </a:r>
          </a:p>
        </p:txBody>
      </p:sp>
      <p:sp>
        <p:nvSpPr>
          <p:cNvPr id="3" name="Content Placeholder 2"/>
          <p:cNvSpPr txBox="1">
            <a:spLocks noGrp="1"/>
          </p:cNvSpPr>
          <p:nvPr>
            <p:ph idx="1"/>
          </p:nvPr>
        </p:nvSpPr>
        <p:spPr>
          <a:xfrm>
            <a:off x="838203" y="2335075"/>
            <a:ext cx="10515600" cy="4351336"/>
          </a:xfrm>
        </p:spPr>
        <p:txBody>
          <a:bodyPr>
            <a:normAutofit/>
          </a:bodyPr>
          <a:lstStyle/>
          <a:p>
            <a:pPr marL="0" lvl="0" indent="0">
              <a:lnSpc>
                <a:spcPct val="110000"/>
              </a:lnSpc>
              <a:buNone/>
            </a:pPr>
            <a:r>
              <a:rPr lang="en-GB" sz="2600" dirty="0"/>
              <a:t>If you are worried about your child, you should:</a:t>
            </a:r>
          </a:p>
          <a:p>
            <a:pPr lvl="0">
              <a:lnSpc>
                <a:spcPct val="110000"/>
              </a:lnSpc>
            </a:pPr>
            <a:r>
              <a:rPr lang="en-GB" sz="2600" dirty="0" smtClean="0"/>
              <a:t>First </a:t>
            </a:r>
            <a:r>
              <a:rPr lang="en-GB" sz="2600" dirty="0"/>
              <a:t>speak to your child’s class </a:t>
            </a:r>
            <a:r>
              <a:rPr lang="en-GB" sz="2600" dirty="0" smtClean="0"/>
              <a:t>teacher-please make an appointment via the school office. This will give you the time and space you need to discuss your child.</a:t>
            </a:r>
            <a:endParaRPr lang="en-GB" sz="2600" dirty="0"/>
          </a:p>
          <a:p>
            <a:pPr lvl="0">
              <a:lnSpc>
                <a:spcPct val="110000"/>
              </a:lnSpc>
            </a:pPr>
            <a:r>
              <a:rPr lang="en-GB" sz="2600" dirty="0" smtClean="0"/>
              <a:t>Alternatively</a:t>
            </a:r>
            <a:r>
              <a:rPr lang="en-GB" sz="2600" dirty="0"/>
              <a:t>, email </a:t>
            </a:r>
            <a:r>
              <a:rPr lang="en-GB" sz="2600" dirty="0" smtClean="0"/>
              <a:t>Mrs Scott ,the </a:t>
            </a:r>
            <a:r>
              <a:rPr lang="en-GB" sz="2600" dirty="0"/>
              <a:t>school Special Needs Co-ordinator (SENCO) </a:t>
            </a:r>
            <a:r>
              <a:rPr lang="en-GB" sz="2600" dirty="0" smtClean="0"/>
              <a:t>at </a:t>
            </a:r>
            <a:r>
              <a:rPr lang="en-GB" sz="2600" b="1" dirty="0" smtClean="0"/>
              <a:t>kscott@gaddesdenrow.herts.sch.uk</a:t>
            </a:r>
            <a:endParaRPr lang="en-GB" sz="2600" b="1" dirty="0"/>
          </a:p>
          <a:p>
            <a:pPr lvl="0">
              <a:lnSpc>
                <a:spcPct val="110000"/>
              </a:lnSpc>
            </a:pPr>
            <a:r>
              <a:rPr lang="en-GB" sz="2600" dirty="0"/>
              <a:t>Or phone us on </a:t>
            </a:r>
            <a:r>
              <a:rPr lang="en-GB" sz="2600" b="1" dirty="0"/>
              <a:t>01582840376</a:t>
            </a:r>
          </a:p>
          <a:p>
            <a:pPr marL="0" lvl="0" indent="0">
              <a:lnSpc>
                <a:spcPct val="110000"/>
              </a:lnSpc>
              <a:buNone/>
            </a:pPr>
            <a:endParaRPr lang="en-GB" sz="2600" dirty="0"/>
          </a:p>
        </p:txBody>
      </p:sp>
    </p:spTree>
    <p:extLst>
      <p:ext uri="{BB962C8B-B14F-4D97-AF65-F5344CB8AC3E}">
        <p14:creationId xmlns:p14="http://schemas.microsoft.com/office/powerpoint/2010/main" val="805143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597090" y="595952"/>
            <a:ext cx="9875520" cy="1356360"/>
          </a:xfrm>
        </p:spPr>
        <p:txBody>
          <a:bodyPr>
            <a:normAutofit fontScale="90000"/>
          </a:bodyPr>
          <a:lstStyle/>
          <a:p>
            <a:pPr lvl="0"/>
            <a:r>
              <a:rPr lang="en-GB" sz="3600" dirty="0"/>
              <a:t>How does </a:t>
            </a:r>
            <a:r>
              <a:rPr lang="en-GB" sz="3600" dirty="0" err="1" smtClean="0"/>
              <a:t>Gaddesden</a:t>
            </a:r>
            <a:r>
              <a:rPr lang="en-GB" sz="3600" dirty="0" smtClean="0"/>
              <a:t> Row JMI School </a:t>
            </a:r>
            <a:r>
              <a:rPr lang="en-GB" sz="3600" dirty="0"/>
              <a:t>know if children need extra help and what should I do if I think my child may have Special Educational Needs?</a:t>
            </a:r>
          </a:p>
        </p:txBody>
      </p:sp>
      <p:sp>
        <p:nvSpPr>
          <p:cNvPr id="3" name="Content Placeholder 2"/>
          <p:cNvSpPr txBox="1">
            <a:spLocks noGrp="1"/>
          </p:cNvSpPr>
          <p:nvPr>
            <p:ph idx="1"/>
          </p:nvPr>
        </p:nvSpPr>
        <p:spPr>
          <a:xfrm>
            <a:off x="838203" y="2335075"/>
            <a:ext cx="10515600" cy="4351336"/>
          </a:xfrm>
        </p:spPr>
        <p:txBody>
          <a:bodyPr/>
          <a:lstStyle/>
          <a:p>
            <a:pPr lvl="0">
              <a:lnSpc>
                <a:spcPct val="100000"/>
              </a:lnSpc>
              <a:buFont typeface="Wingdings" panose="05000000000000000000" pitchFamily="2" charset="2"/>
              <a:buChar char="v"/>
            </a:pPr>
            <a:r>
              <a:rPr lang="en-GB" dirty="0" smtClean="0"/>
              <a:t>If a child joins </a:t>
            </a:r>
            <a:r>
              <a:rPr lang="en-GB" dirty="0" err="1" smtClean="0"/>
              <a:t>Gaddesden</a:t>
            </a:r>
            <a:r>
              <a:rPr lang="en-GB" dirty="0" smtClean="0"/>
              <a:t> Row from Reception, the EYFS staff complete a home visit. This is a good opportunity for parents to raise any concerns they may have before their child starts school. </a:t>
            </a:r>
          </a:p>
          <a:p>
            <a:pPr lvl="0">
              <a:lnSpc>
                <a:spcPct val="100000"/>
              </a:lnSpc>
              <a:buFont typeface="Wingdings" panose="05000000000000000000" pitchFamily="2" charset="2"/>
              <a:buChar char="v"/>
            </a:pPr>
            <a:r>
              <a:rPr lang="en-GB" dirty="0"/>
              <a:t>Information is gained from previous educational settings when a child enters our school. This is obtained through reports and documents and discussions with the school’s </a:t>
            </a:r>
            <a:r>
              <a:rPr lang="en-GB" dirty="0" err="1"/>
              <a:t>SENCo</a:t>
            </a:r>
            <a:r>
              <a:rPr lang="en-GB" dirty="0" smtClean="0"/>
              <a:t>.</a:t>
            </a:r>
          </a:p>
          <a:p>
            <a:pPr lvl="0">
              <a:lnSpc>
                <a:spcPct val="100000"/>
              </a:lnSpc>
              <a:buFont typeface="Wingdings" panose="05000000000000000000" pitchFamily="2" charset="2"/>
              <a:buChar char="v"/>
            </a:pPr>
            <a:endParaRPr lang="en-GB" dirty="0" smtClean="0"/>
          </a:p>
        </p:txBody>
      </p:sp>
    </p:spTree>
    <p:extLst>
      <p:ext uri="{BB962C8B-B14F-4D97-AF65-F5344CB8AC3E}">
        <p14:creationId xmlns:p14="http://schemas.microsoft.com/office/powerpoint/2010/main" val="2858531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Basis">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883</TotalTime>
  <Words>3841</Words>
  <Application>Microsoft Office PowerPoint</Application>
  <PresentationFormat>Widescreen</PresentationFormat>
  <Paragraphs>271</Paragraphs>
  <Slides>40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Calibri</vt:lpstr>
      <vt:lpstr>Cambria</vt:lpstr>
      <vt:lpstr>Corbel</vt:lpstr>
      <vt:lpstr>Times New Roman</vt:lpstr>
      <vt:lpstr>Wingdings</vt:lpstr>
      <vt:lpstr>Basis</vt:lpstr>
      <vt:lpstr>PowerPoint Presentation</vt:lpstr>
      <vt:lpstr>At Gaddesden Row Primary School we… </vt:lpstr>
      <vt:lpstr>Introduction  </vt:lpstr>
      <vt:lpstr>Contents</vt:lpstr>
      <vt:lpstr>Contents (continued)</vt:lpstr>
      <vt:lpstr>Contents (continued)</vt:lpstr>
      <vt:lpstr>Special Education Needs are broadly grouped into the following categories</vt:lpstr>
      <vt:lpstr>How does Gaddesden Row JMI School know if children need extra help and what should I do if I think my child may have Special Educational Needs?</vt:lpstr>
      <vt:lpstr>How does Gaddesden Row JMI School know if children need extra help and what should I do if I think my child may have Special Educational Needs?</vt:lpstr>
      <vt:lpstr>How does Gaddesden Row JMI School know if children need extra help and what should I do if I think my child may have Special Educational Needs?</vt:lpstr>
      <vt:lpstr>How does Gaddesden Row JMI School know if children need extra help and what should I do if I think my child may have Special Educational Needs?</vt:lpstr>
      <vt:lpstr>How does Gaddesden Row JMI School know if children need extra help and what should I do if I think my child may have Special Educational Needs?</vt:lpstr>
      <vt:lpstr>How will staff support my child?</vt:lpstr>
      <vt:lpstr>How will staff support my child?</vt:lpstr>
      <vt:lpstr>How will the SENCO support my child?</vt:lpstr>
      <vt:lpstr>How will I know how my child is doing?</vt:lpstr>
      <vt:lpstr>How will the learning and development of provision be matched to my child’s needs?</vt:lpstr>
      <vt:lpstr>How will the learning and development of provision be matched to my child’s needs?</vt:lpstr>
      <vt:lpstr>What support will there be for my child’s overall well-being?</vt:lpstr>
      <vt:lpstr>PowerPoint Presentation</vt:lpstr>
      <vt:lpstr>What specialist services and expertise are available at or accessed by the school?</vt:lpstr>
      <vt:lpstr>What specialist services and expertise are  available at or accessed by the school?</vt:lpstr>
      <vt:lpstr>What training have the staff, supporting children and young people with SEND, had or having?</vt:lpstr>
      <vt:lpstr>How will you support my child’s learning?</vt:lpstr>
      <vt:lpstr>How will I be involved in discussions about and planning my child’s education?</vt:lpstr>
      <vt:lpstr>How will my child be included in activities outside of the classroom including school trips?</vt:lpstr>
      <vt:lpstr>How accessible is the school environment?</vt:lpstr>
      <vt:lpstr>Who can I contact for further information?</vt:lpstr>
      <vt:lpstr>How will the school prepare and support my child to join the school, transfer to a new school or next stage of education and life?</vt:lpstr>
      <vt:lpstr>How are the school’s resources allocated and matched  to children’s special educational needs?</vt:lpstr>
      <vt:lpstr>How are the school’s resources allocated and matched  to children’s special educational needs?</vt:lpstr>
      <vt:lpstr>How is the decision made about how much support my child will receive?</vt:lpstr>
      <vt:lpstr>How can I find information about the local authority’s Local Offer of services and provisions for children and young people with special educational needs and disability?</vt:lpstr>
      <vt:lpstr>A message from our SENCO</vt:lpstr>
      <vt:lpstr>Glossary</vt:lpstr>
      <vt:lpstr>Communication and Interaction</vt:lpstr>
      <vt:lpstr>Cognition and Learning</vt:lpstr>
      <vt:lpstr>Social, Emotional and Mental Health</vt:lpstr>
      <vt:lpstr>Sensory, and/or Physical Needs</vt:lpstr>
      <vt:lpstr>Graduated Response/Approach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meeting</dc:title>
  <dc:creator>PaalanenM</dc:creator>
  <cp:lastModifiedBy>Blanche Mortimer</cp:lastModifiedBy>
  <cp:revision>112</cp:revision>
  <dcterms:created xsi:type="dcterms:W3CDTF">2019-07-23T16:30:13Z</dcterms:created>
  <dcterms:modified xsi:type="dcterms:W3CDTF">2022-05-04T10:43:45Z</dcterms:modified>
</cp:coreProperties>
</file>